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handoutMasterIdLst>
    <p:handoutMasterId r:id="rId23"/>
  </p:handoutMasterIdLst>
  <p:sldIdLst>
    <p:sldId id="266" r:id="rId5"/>
    <p:sldId id="267" r:id="rId6"/>
    <p:sldId id="269" r:id="rId7"/>
    <p:sldId id="268" r:id="rId8"/>
    <p:sldId id="270" r:id="rId9"/>
    <p:sldId id="278" r:id="rId10"/>
    <p:sldId id="280" r:id="rId11"/>
    <p:sldId id="274" r:id="rId12"/>
    <p:sldId id="275" r:id="rId13"/>
    <p:sldId id="276" r:id="rId14"/>
    <p:sldId id="285" r:id="rId15"/>
    <p:sldId id="281" r:id="rId16"/>
    <p:sldId id="286" r:id="rId17"/>
    <p:sldId id="283" r:id="rId18"/>
    <p:sldId id="284" r:id="rId19"/>
    <p:sldId id="287" r:id="rId20"/>
    <p:sldId id="28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FBEC3"/>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92923" autoAdjust="0"/>
  </p:normalViewPr>
  <p:slideViewPr>
    <p:cSldViewPr snapToGrid="0">
      <p:cViewPr varScale="1">
        <p:scale>
          <a:sx n="113" d="100"/>
          <a:sy n="113" d="100"/>
        </p:scale>
        <p:origin x="1166" y="7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4F147461-8C63-46D7-98B4-33BFB4F82132}"/>
    <pc:docChg chg="modSld">
      <pc:chgData name="Kendra Northington Stone" userId="7c17964f-4533-4e1e-9ef0-3b8815c785c3" providerId="ADAL" clId="{4F147461-8C63-46D7-98B4-33BFB4F82132}" dt="2025-05-02T18:18:23.728" v="49" actId="20577"/>
      <pc:docMkLst>
        <pc:docMk/>
      </pc:docMkLst>
      <pc:sldChg chg="modSp mod">
        <pc:chgData name="Kendra Northington Stone" userId="7c17964f-4533-4e1e-9ef0-3b8815c785c3" providerId="ADAL" clId="{4F147461-8C63-46D7-98B4-33BFB4F82132}" dt="2025-05-02T18:18:23.728" v="49" actId="20577"/>
        <pc:sldMkLst>
          <pc:docMk/>
          <pc:sldMk cId="2776022621" sldId="283"/>
        </pc:sldMkLst>
        <pc:spChg chg="mod">
          <ac:chgData name="Kendra Northington Stone" userId="7c17964f-4533-4e1e-9ef0-3b8815c785c3" providerId="ADAL" clId="{4F147461-8C63-46D7-98B4-33BFB4F82132}" dt="2025-05-02T18:18:23.728" v="49" actId="20577"/>
          <ac:spMkLst>
            <pc:docMk/>
            <pc:sldMk cId="2776022621" sldId="283"/>
            <ac:spMk id="8" creationId="{8D4DE622-B184-F46B-B327-153C61BDA90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E310D4-FA3B-4F13-A321-08704FB638E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C19FE30D-24B5-479E-A102-5D19D0C36CB7}">
      <dgm:prSet phldrT="[Text]" custT="1"/>
      <dgm:spPr>
        <a:solidFill>
          <a:schemeClr val="tx2"/>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1. Adjust to sexually maturing bodies and feelings</a:t>
          </a:r>
        </a:p>
      </dgm:t>
    </dgm:pt>
    <dgm:pt modelId="{4BFBA4A7-D084-4148-8648-90E07B69B20B}" type="parTrans" cxnId="{E44588F1-7BD0-478D-A021-BC7E3324BB10}">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60F86760-B4BF-403D-A77C-25708C5517C1}" type="sibTrans" cxnId="{E44588F1-7BD0-478D-A021-BC7E3324BB10}">
      <dgm:prSet/>
      <dgm:spPr>
        <a:solidFill>
          <a:schemeClr val="bg2"/>
        </a:solidFill>
        <a:ln>
          <a:solidFill>
            <a:schemeClr val="bg2"/>
          </a:solidFill>
        </a:ln>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A17DA3F3-EFA2-47DD-9909-8E486EDAC6A6}">
      <dgm:prSet phldrT="[Text]" custT="1"/>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2. Develop and apply abstract thinking skills</a:t>
          </a:r>
        </a:p>
      </dgm:t>
    </dgm:pt>
    <dgm:pt modelId="{CE8C0887-4AC3-4FAB-9125-645CEC06C013}" type="parTrans" cxnId="{CD34B806-6465-43EC-980A-C9E428CDCCC0}">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49267BE6-BB70-423A-BF59-7760FFC6EC2E}" type="sibTrans" cxnId="{CD34B806-6465-43EC-980A-C9E428CDCCC0}">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2851DF35-360D-4112-A107-3CE29EFE4E95}">
      <dgm:prSet phldrT="[Text]" custT="1"/>
      <dgm:spPr>
        <a:solidFill>
          <a:schemeClr val="bg2"/>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5. Identify meaningful moral standards, values, and belief systems</a:t>
          </a:r>
        </a:p>
      </dgm:t>
    </dgm:pt>
    <dgm:pt modelId="{6274A1B6-14E0-4256-8274-A08B4646491B}" type="parTrans" cxnId="{59EB1834-6A29-4418-BA97-CB7820FA6181}">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685DEDD3-F57B-4832-B3B8-8C71587848C2}" type="sibTrans" cxnId="{59EB1834-6A29-4418-BA97-CB7820FA6181}">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76F00B9E-8FEF-4AB7-AA8C-13FF15ADC894}">
      <dgm:prSet phldrT="[Text]" custT="1"/>
      <dgm:spPr>
        <a:solidFill>
          <a:schemeClr val="accent2"/>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3. Develop and apply new perspective on human relationships</a:t>
          </a:r>
        </a:p>
      </dgm:t>
    </dgm:pt>
    <dgm:pt modelId="{DC9D312C-E2E9-4FDD-B649-BD87ED482F5E}" type="parTrans" cxnId="{A0C63790-47CF-4C46-A650-438DFA5EAA05}">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4654101D-2239-400C-8708-FBB8B4E4FC2C}" type="sibTrans" cxnId="{A0C63790-47CF-4C46-A650-438DFA5EAA05}">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4BA60367-347F-48C2-9809-77E977E53CAB}">
      <dgm:prSet phldrT="[Text]" custT="1"/>
      <dgm:spPr>
        <a:solidFill>
          <a:schemeClr val="accent3"/>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4. Develop and apply new coping skills in areas such as decision making, problem solving, and conflict resolution</a:t>
          </a:r>
        </a:p>
      </dgm:t>
    </dgm:pt>
    <dgm:pt modelId="{40E2E9B3-FA75-4D8B-9F22-77B3C2294DFE}" type="parTrans" cxnId="{E644186D-F83F-4EB5-B530-D3A10E4B277C}">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9E6E7332-CC90-4F83-887D-D069C0E5CFAC}" type="sibTrans" cxnId="{E644186D-F83F-4EB5-B530-D3A10E4B277C}">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1A38C2EF-EC0C-4D61-B186-738B80CB542B}" type="pres">
      <dgm:prSet presAssocID="{3AE310D4-FA3B-4F13-A321-08704FB638EE}" presName="Name0" presStyleCnt="0">
        <dgm:presLayoutVars>
          <dgm:chMax val="7"/>
          <dgm:chPref val="7"/>
          <dgm:dir/>
        </dgm:presLayoutVars>
      </dgm:prSet>
      <dgm:spPr/>
    </dgm:pt>
    <dgm:pt modelId="{1A90F981-5FB5-4EED-91AA-1671DBC98163}" type="pres">
      <dgm:prSet presAssocID="{3AE310D4-FA3B-4F13-A321-08704FB638EE}" presName="Name1" presStyleCnt="0"/>
      <dgm:spPr/>
    </dgm:pt>
    <dgm:pt modelId="{81F8CB4B-08F8-41A5-8B65-CBA7F39B6288}" type="pres">
      <dgm:prSet presAssocID="{3AE310D4-FA3B-4F13-A321-08704FB638EE}" presName="cycle" presStyleCnt="0"/>
      <dgm:spPr/>
    </dgm:pt>
    <dgm:pt modelId="{2C2265F2-B7A8-4277-9E36-F619CAE4D85D}" type="pres">
      <dgm:prSet presAssocID="{3AE310D4-FA3B-4F13-A321-08704FB638EE}" presName="srcNode" presStyleLbl="node1" presStyleIdx="0" presStyleCnt="5"/>
      <dgm:spPr/>
    </dgm:pt>
    <dgm:pt modelId="{79483C3F-7921-4EAD-AFA4-029017952F88}" type="pres">
      <dgm:prSet presAssocID="{3AE310D4-FA3B-4F13-A321-08704FB638EE}" presName="conn" presStyleLbl="parChTrans1D2" presStyleIdx="0" presStyleCnt="1"/>
      <dgm:spPr/>
    </dgm:pt>
    <dgm:pt modelId="{17CA01F8-4310-4444-8B0C-ABB081915D3B}" type="pres">
      <dgm:prSet presAssocID="{3AE310D4-FA3B-4F13-A321-08704FB638EE}" presName="extraNode" presStyleLbl="node1" presStyleIdx="0" presStyleCnt="5"/>
      <dgm:spPr/>
    </dgm:pt>
    <dgm:pt modelId="{6E21E89F-611C-4701-A9D2-7AA1DF38727E}" type="pres">
      <dgm:prSet presAssocID="{3AE310D4-FA3B-4F13-A321-08704FB638EE}" presName="dstNode" presStyleLbl="node1" presStyleIdx="0" presStyleCnt="5"/>
      <dgm:spPr/>
    </dgm:pt>
    <dgm:pt modelId="{FA299C78-1F27-43FD-A762-A516AE8D85CF}" type="pres">
      <dgm:prSet presAssocID="{C19FE30D-24B5-479E-A102-5D19D0C36CB7}" presName="text_1" presStyleLbl="node1" presStyleIdx="0" presStyleCnt="5">
        <dgm:presLayoutVars>
          <dgm:bulletEnabled val="1"/>
        </dgm:presLayoutVars>
      </dgm:prSet>
      <dgm:spPr/>
    </dgm:pt>
    <dgm:pt modelId="{7164DCBB-F018-46C1-ACA0-3821BBA843AA}" type="pres">
      <dgm:prSet presAssocID="{C19FE30D-24B5-479E-A102-5D19D0C36CB7}" presName="accent_1" presStyleCnt="0"/>
      <dgm:spPr/>
    </dgm:pt>
    <dgm:pt modelId="{64B81BA1-3BE1-4263-9F99-E71E3CFF0F60}" type="pres">
      <dgm:prSet presAssocID="{C19FE30D-24B5-479E-A102-5D19D0C36CB7}" presName="accentRepeatNode" presStyleLbl="solidFgAcc1" presStyleIdx="0" presStyleCnt="5"/>
      <dgm:spPr>
        <a:ln>
          <a:solidFill>
            <a:schemeClr val="tx2"/>
          </a:solidFill>
        </a:ln>
      </dgm:spPr>
    </dgm:pt>
    <dgm:pt modelId="{7009FA3D-4F08-4515-916C-AFD2EE16FF21}" type="pres">
      <dgm:prSet presAssocID="{A17DA3F3-EFA2-47DD-9909-8E486EDAC6A6}" presName="text_2" presStyleLbl="node1" presStyleIdx="1" presStyleCnt="5">
        <dgm:presLayoutVars>
          <dgm:bulletEnabled val="1"/>
        </dgm:presLayoutVars>
      </dgm:prSet>
      <dgm:spPr/>
    </dgm:pt>
    <dgm:pt modelId="{3609EFF4-5F87-42DB-A044-95076173D9B2}" type="pres">
      <dgm:prSet presAssocID="{A17DA3F3-EFA2-47DD-9909-8E486EDAC6A6}" presName="accent_2" presStyleCnt="0"/>
      <dgm:spPr/>
    </dgm:pt>
    <dgm:pt modelId="{E5783027-62F7-4D1B-9F9B-02C71118E1AF}" type="pres">
      <dgm:prSet presAssocID="{A17DA3F3-EFA2-47DD-9909-8E486EDAC6A6}" presName="accentRepeatNode" presStyleLbl="solidFgAcc1" presStyleIdx="1" presStyleCnt="5"/>
      <dgm:spPr/>
    </dgm:pt>
    <dgm:pt modelId="{A5170529-C91D-436A-903A-E1938DCA3962}" type="pres">
      <dgm:prSet presAssocID="{76F00B9E-8FEF-4AB7-AA8C-13FF15ADC894}" presName="text_3" presStyleLbl="node1" presStyleIdx="2" presStyleCnt="5">
        <dgm:presLayoutVars>
          <dgm:bulletEnabled val="1"/>
        </dgm:presLayoutVars>
      </dgm:prSet>
      <dgm:spPr/>
    </dgm:pt>
    <dgm:pt modelId="{9121860A-E9BE-4685-AD89-DDA5D1FD8CA4}" type="pres">
      <dgm:prSet presAssocID="{76F00B9E-8FEF-4AB7-AA8C-13FF15ADC894}" presName="accent_3" presStyleCnt="0"/>
      <dgm:spPr/>
    </dgm:pt>
    <dgm:pt modelId="{58C96411-8607-413C-B426-D1DD89817069}" type="pres">
      <dgm:prSet presAssocID="{76F00B9E-8FEF-4AB7-AA8C-13FF15ADC894}" presName="accentRepeatNode" presStyleLbl="solidFgAcc1" presStyleIdx="2" presStyleCnt="5"/>
      <dgm:spPr>
        <a:ln>
          <a:solidFill>
            <a:schemeClr val="accent2"/>
          </a:solidFill>
        </a:ln>
      </dgm:spPr>
    </dgm:pt>
    <dgm:pt modelId="{2D1A6DF5-E682-4855-B78E-26DFB4E28ECD}" type="pres">
      <dgm:prSet presAssocID="{4BA60367-347F-48C2-9809-77E977E53CAB}" presName="text_4" presStyleLbl="node1" presStyleIdx="3" presStyleCnt="5">
        <dgm:presLayoutVars>
          <dgm:bulletEnabled val="1"/>
        </dgm:presLayoutVars>
      </dgm:prSet>
      <dgm:spPr/>
    </dgm:pt>
    <dgm:pt modelId="{5B091111-5764-4442-9A12-08D13D222944}" type="pres">
      <dgm:prSet presAssocID="{4BA60367-347F-48C2-9809-77E977E53CAB}" presName="accent_4" presStyleCnt="0"/>
      <dgm:spPr/>
    </dgm:pt>
    <dgm:pt modelId="{95F9A549-83FF-4EE3-A811-08CBA6C3528C}" type="pres">
      <dgm:prSet presAssocID="{4BA60367-347F-48C2-9809-77E977E53CAB}" presName="accentRepeatNode" presStyleLbl="solidFgAcc1" presStyleIdx="3" presStyleCnt="5"/>
      <dgm:spPr>
        <a:ln>
          <a:solidFill>
            <a:schemeClr val="accent3"/>
          </a:solidFill>
        </a:ln>
      </dgm:spPr>
    </dgm:pt>
    <dgm:pt modelId="{E2793445-9FDB-4376-A587-95682A159D05}" type="pres">
      <dgm:prSet presAssocID="{2851DF35-360D-4112-A107-3CE29EFE4E95}" presName="text_5" presStyleLbl="node1" presStyleIdx="4" presStyleCnt="5">
        <dgm:presLayoutVars>
          <dgm:bulletEnabled val="1"/>
        </dgm:presLayoutVars>
      </dgm:prSet>
      <dgm:spPr/>
    </dgm:pt>
    <dgm:pt modelId="{CE662EF7-80D1-4D33-BB27-1C786D3CFFB0}" type="pres">
      <dgm:prSet presAssocID="{2851DF35-360D-4112-A107-3CE29EFE4E95}" presName="accent_5" presStyleCnt="0"/>
      <dgm:spPr/>
    </dgm:pt>
    <dgm:pt modelId="{593A0130-EAA4-4B81-BB3A-211C584CDBB6}" type="pres">
      <dgm:prSet presAssocID="{2851DF35-360D-4112-A107-3CE29EFE4E95}" presName="accentRepeatNode" presStyleLbl="solidFgAcc1" presStyleIdx="4" presStyleCnt="5"/>
      <dgm:spPr>
        <a:ln>
          <a:solidFill>
            <a:schemeClr val="bg2"/>
          </a:solidFill>
        </a:ln>
      </dgm:spPr>
    </dgm:pt>
  </dgm:ptLst>
  <dgm:cxnLst>
    <dgm:cxn modelId="{1906CD01-A14C-46EE-8026-456919A42985}" type="presOf" srcId="{A17DA3F3-EFA2-47DD-9909-8E486EDAC6A6}" destId="{7009FA3D-4F08-4515-916C-AFD2EE16FF21}" srcOrd="0" destOrd="0" presId="urn:microsoft.com/office/officeart/2008/layout/VerticalCurvedList"/>
    <dgm:cxn modelId="{CD34B806-6465-43EC-980A-C9E428CDCCC0}" srcId="{3AE310D4-FA3B-4F13-A321-08704FB638EE}" destId="{A17DA3F3-EFA2-47DD-9909-8E486EDAC6A6}" srcOrd="1" destOrd="0" parTransId="{CE8C0887-4AC3-4FAB-9125-645CEC06C013}" sibTransId="{49267BE6-BB70-423A-BF59-7760FFC6EC2E}"/>
    <dgm:cxn modelId="{7ED0BF1E-5ECD-49AB-BE1D-B857786FA231}" type="presOf" srcId="{76F00B9E-8FEF-4AB7-AA8C-13FF15ADC894}" destId="{A5170529-C91D-436A-903A-E1938DCA3962}" srcOrd="0" destOrd="0" presId="urn:microsoft.com/office/officeart/2008/layout/VerticalCurvedList"/>
    <dgm:cxn modelId="{55F39130-8362-475F-AF9D-BE53CB7B425F}" type="presOf" srcId="{4BA60367-347F-48C2-9809-77E977E53CAB}" destId="{2D1A6DF5-E682-4855-B78E-26DFB4E28ECD}" srcOrd="0" destOrd="0" presId="urn:microsoft.com/office/officeart/2008/layout/VerticalCurvedList"/>
    <dgm:cxn modelId="{59EB1834-6A29-4418-BA97-CB7820FA6181}" srcId="{3AE310D4-FA3B-4F13-A321-08704FB638EE}" destId="{2851DF35-360D-4112-A107-3CE29EFE4E95}" srcOrd="4" destOrd="0" parTransId="{6274A1B6-14E0-4256-8274-A08B4646491B}" sibTransId="{685DEDD3-F57B-4832-B3B8-8C71587848C2}"/>
    <dgm:cxn modelId="{2993FC66-EF02-4775-B07E-A2B33BB888D3}" type="presOf" srcId="{C19FE30D-24B5-479E-A102-5D19D0C36CB7}" destId="{FA299C78-1F27-43FD-A762-A516AE8D85CF}" srcOrd="0" destOrd="0" presId="urn:microsoft.com/office/officeart/2008/layout/VerticalCurvedList"/>
    <dgm:cxn modelId="{B86C2F6A-6946-4BD7-98D4-436303655CD9}" type="presOf" srcId="{60F86760-B4BF-403D-A77C-25708C5517C1}" destId="{79483C3F-7921-4EAD-AFA4-029017952F88}" srcOrd="0" destOrd="0" presId="urn:microsoft.com/office/officeart/2008/layout/VerticalCurvedList"/>
    <dgm:cxn modelId="{E644186D-F83F-4EB5-B530-D3A10E4B277C}" srcId="{3AE310D4-FA3B-4F13-A321-08704FB638EE}" destId="{4BA60367-347F-48C2-9809-77E977E53CAB}" srcOrd="3" destOrd="0" parTransId="{40E2E9B3-FA75-4D8B-9F22-77B3C2294DFE}" sibTransId="{9E6E7332-CC90-4F83-887D-D069C0E5CFAC}"/>
    <dgm:cxn modelId="{1EA21B7D-92C4-4011-83FA-764E28082466}" type="presOf" srcId="{3AE310D4-FA3B-4F13-A321-08704FB638EE}" destId="{1A38C2EF-EC0C-4D61-B186-738B80CB542B}" srcOrd="0" destOrd="0" presId="urn:microsoft.com/office/officeart/2008/layout/VerticalCurvedList"/>
    <dgm:cxn modelId="{A0C63790-47CF-4C46-A650-438DFA5EAA05}" srcId="{3AE310D4-FA3B-4F13-A321-08704FB638EE}" destId="{76F00B9E-8FEF-4AB7-AA8C-13FF15ADC894}" srcOrd="2" destOrd="0" parTransId="{DC9D312C-E2E9-4FDD-B649-BD87ED482F5E}" sibTransId="{4654101D-2239-400C-8708-FBB8B4E4FC2C}"/>
    <dgm:cxn modelId="{FD9098AC-357D-43DA-B28E-D76D8081A370}" type="presOf" srcId="{2851DF35-360D-4112-A107-3CE29EFE4E95}" destId="{E2793445-9FDB-4376-A587-95682A159D05}" srcOrd="0" destOrd="0" presId="urn:microsoft.com/office/officeart/2008/layout/VerticalCurvedList"/>
    <dgm:cxn modelId="{E44588F1-7BD0-478D-A021-BC7E3324BB10}" srcId="{3AE310D4-FA3B-4F13-A321-08704FB638EE}" destId="{C19FE30D-24B5-479E-A102-5D19D0C36CB7}" srcOrd="0" destOrd="0" parTransId="{4BFBA4A7-D084-4148-8648-90E07B69B20B}" sibTransId="{60F86760-B4BF-403D-A77C-25708C5517C1}"/>
    <dgm:cxn modelId="{1154015F-35FD-46A1-BBF5-6583D17C27F8}" type="presParOf" srcId="{1A38C2EF-EC0C-4D61-B186-738B80CB542B}" destId="{1A90F981-5FB5-4EED-91AA-1671DBC98163}" srcOrd="0" destOrd="0" presId="urn:microsoft.com/office/officeart/2008/layout/VerticalCurvedList"/>
    <dgm:cxn modelId="{2E4DDD47-FAD4-4577-83D0-59232147E165}" type="presParOf" srcId="{1A90F981-5FB5-4EED-91AA-1671DBC98163}" destId="{81F8CB4B-08F8-41A5-8B65-CBA7F39B6288}" srcOrd="0" destOrd="0" presId="urn:microsoft.com/office/officeart/2008/layout/VerticalCurvedList"/>
    <dgm:cxn modelId="{5F403043-0318-4D2E-B3E9-4BE208962960}" type="presParOf" srcId="{81F8CB4B-08F8-41A5-8B65-CBA7F39B6288}" destId="{2C2265F2-B7A8-4277-9E36-F619CAE4D85D}" srcOrd="0" destOrd="0" presId="urn:microsoft.com/office/officeart/2008/layout/VerticalCurvedList"/>
    <dgm:cxn modelId="{5AA8AF27-2D9C-4213-92C8-0EBA9DF2D9DF}" type="presParOf" srcId="{81F8CB4B-08F8-41A5-8B65-CBA7F39B6288}" destId="{79483C3F-7921-4EAD-AFA4-029017952F88}" srcOrd="1" destOrd="0" presId="urn:microsoft.com/office/officeart/2008/layout/VerticalCurvedList"/>
    <dgm:cxn modelId="{B02C38AD-18B1-4369-BC33-06D4F2B2597F}" type="presParOf" srcId="{81F8CB4B-08F8-41A5-8B65-CBA7F39B6288}" destId="{17CA01F8-4310-4444-8B0C-ABB081915D3B}" srcOrd="2" destOrd="0" presId="urn:microsoft.com/office/officeart/2008/layout/VerticalCurvedList"/>
    <dgm:cxn modelId="{8AB7E380-9C83-4819-8BBA-B6A764578403}" type="presParOf" srcId="{81F8CB4B-08F8-41A5-8B65-CBA7F39B6288}" destId="{6E21E89F-611C-4701-A9D2-7AA1DF38727E}" srcOrd="3" destOrd="0" presId="urn:microsoft.com/office/officeart/2008/layout/VerticalCurvedList"/>
    <dgm:cxn modelId="{BC81F66E-BB4D-492E-BA5E-984891628492}" type="presParOf" srcId="{1A90F981-5FB5-4EED-91AA-1671DBC98163}" destId="{FA299C78-1F27-43FD-A762-A516AE8D85CF}" srcOrd="1" destOrd="0" presId="urn:microsoft.com/office/officeart/2008/layout/VerticalCurvedList"/>
    <dgm:cxn modelId="{DA2EB64B-6BEA-40E2-BB38-A799F52799AA}" type="presParOf" srcId="{1A90F981-5FB5-4EED-91AA-1671DBC98163}" destId="{7164DCBB-F018-46C1-ACA0-3821BBA843AA}" srcOrd="2" destOrd="0" presId="urn:microsoft.com/office/officeart/2008/layout/VerticalCurvedList"/>
    <dgm:cxn modelId="{6446296A-9E9B-41D7-A8CB-1F78BB4D0301}" type="presParOf" srcId="{7164DCBB-F018-46C1-ACA0-3821BBA843AA}" destId="{64B81BA1-3BE1-4263-9F99-E71E3CFF0F60}" srcOrd="0" destOrd="0" presId="urn:microsoft.com/office/officeart/2008/layout/VerticalCurvedList"/>
    <dgm:cxn modelId="{2AE54470-1702-4C30-917B-6A1BF8B1E688}" type="presParOf" srcId="{1A90F981-5FB5-4EED-91AA-1671DBC98163}" destId="{7009FA3D-4F08-4515-916C-AFD2EE16FF21}" srcOrd="3" destOrd="0" presId="urn:microsoft.com/office/officeart/2008/layout/VerticalCurvedList"/>
    <dgm:cxn modelId="{7E381B30-FE55-48F0-AD29-62C1FC612D25}" type="presParOf" srcId="{1A90F981-5FB5-4EED-91AA-1671DBC98163}" destId="{3609EFF4-5F87-42DB-A044-95076173D9B2}" srcOrd="4" destOrd="0" presId="urn:microsoft.com/office/officeart/2008/layout/VerticalCurvedList"/>
    <dgm:cxn modelId="{2A7C49F9-C76F-4A8B-AD26-FAC6AC2B5B76}" type="presParOf" srcId="{3609EFF4-5F87-42DB-A044-95076173D9B2}" destId="{E5783027-62F7-4D1B-9F9B-02C71118E1AF}" srcOrd="0" destOrd="0" presId="urn:microsoft.com/office/officeart/2008/layout/VerticalCurvedList"/>
    <dgm:cxn modelId="{B411EFAB-08A4-449E-84C4-E8646EA1DC64}" type="presParOf" srcId="{1A90F981-5FB5-4EED-91AA-1671DBC98163}" destId="{A5170529-C91D-436A-903A-E1938DCA3962}" srcOrd="5" destOrd="0" presId="urn:microsoft.com/office/officeart/2008/layout/VerticalCurvedList"/>
    <dgm:cxn modelId="{D3B1A0FC-F41C-42CE-A343-90F3FF16648B}" type="presParOf" srcId="{1A90F981-5FB5-4EED-91AA-1671DBC98163}" destId="{9121860A-E9BE-4685-AD89-DDA5D1FD8CA4}" srcOrd="6" destOrd="0" presId="urn:microsoft.com/office/officeart/2008/layout/VerticalCurvedList"/>
    <dgm:cxn modelId="{D8EC14A2-9D6E-4F73-B787-FE7A08D99AF2}" type="presParOf" srcId="{9121860A-E9BE-4685-AD89-DDA5D1FD8CA4}" destId="{58C96411-8607-413C-B426-D1DD89817069}" srcOrd="0" destOrd="0" presId="urn:microsoft.com/office/officeart/2008/layout/VerticalCurvedList"/>
    <dgm:cxn modelId="{C57F27C6-CA80-407F-91E7-6714DBDA3DAF}" type="presParOf" srcId="{1A90F981-5FB5-4EED-91AA-1671DBC98163}" destId="{2D1A6DF5-E682-4855-B78E-26DFB4E28ECD}" srcOrd="7" destOrd="0" presId="urn:microsoft.com/office/officeart/2008/layout/VerticalCurvedList"/>
    <dgm:cxn modelId="{CB549D27-AC9B-4E96-A84F-5A0F43EFB799}" type="presParOf" srcId="{1A90F981-5FB5-4EED-91AA-1671DBC98163}" destId="{5B091111-5764-4442-9A12-08D13D222944}" srcOrd="8" destOrd="0" presId="urn:microsoft.com/office/officeart/2008/layout/VerticalCurvedList"/>
    <dgm:cxn modelId="{569C6722-4B61-4124-8F85-0ECF21E6A06D}" type="presParOf" srcId="{5B091111-5764-4442-9A12-08D13D222944}" destId="{95F9A549-83FF-4EE3-A811-08CBA6C3528C}" srcOrd="0" destOrd="0" presId="urn:microsoft.com/office/officeart/2008/layout/VerticalCurvedList"/>
    <dgm:cxn modelId="{76678E49-87F4-400D-9C86-9372FB73B26D}" type="presParOf" srcId="{1A90F981-5FB5-4EED-91AA-1671DBC98163}" destId="{E2793445-9FDB-4376-A587-95682A159D05}" srcOrd="9" destOrd="0" presId="urn:microsoft.com/office/officeart/2008/layout/VerticalCurvedList"/>
    <dgm:cxn modelId="{C98F72A5-309F-4112-83F0-37EF7FDEE2D1}" type="presParOf" srcId="{1A90F981-5FB5-4EED-91AA-1671DBC98163}" destId="{CE662EF7-80D1-4D33-BB27-1C786D3CFFB0}" srcOrd="10" destOrd="0" presId="urn:microsoft.com/office/officeart/2008/layout/VerticalCurvedList"/>
    <dgm:cxn modelId="{538523D2-8A21-45A5-AB93-C2AD218EC7E5}" type="presParOf" srcId="{CE662EF7-80D1-4D33-BB27-1C786D3CFFB0}" destId="{593A0130-EAA4-4B81-BB3A-211C584CDBB6}"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E310D4-FA3B-4F13-A321-08704FB638E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C19FE30D-24B5-479E-A102-5D19D0C36CB7}">
      <dgm:prSet phldrT="[Text]" custT="1"/>
      <dgm:spPr>
        <a:solidFill>
          <a:schemeClr val="accent5"/>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6. Understand and express more complex emotional experiences</a:t>
          </a:r>
        </a:p>
      </dgm:t>
    </dgm:pt>
    <dgm:pt modelId="{4BFBA4A7-D084-4148-8648-90E07B69B20B}" type="parTrans" cxnId="{E44588F1-7BD0-478D-A021-BC7E3324BB10}">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60F86760-B4BF-403D-A77C-25708C5517C1}" type="sibTrans" cxnId="{E44588F1-7BD0-478D-A021-BC7E3324BB10}">
      <dgm:prSet/>
      <dgm:spPr>
        <a:solidFill>
          <a:schemeClr val="bg2"/>
        </a:solidFill>
        <a:ln>
          <a:solidFill>
            <a:schemeClr val="bg2"/>
          </a:solidFill>
        </a:ln>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A17DA3F3-EFA2-47DD-9909-8E486EDAC6A6}">
      <dgm:prSet phldrT="[Text]" custT="1"/>
      <dgm:spPr>
        <a:solidFill>
          <a:schemeClr val="accent4"/>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7. Form friendships that are mutually close and supportive</a:t>
          </a:r>
        </a:p>
      </dgm:t>
    </dgm:pt>
    <dgm:pt modelId="{CE8C0887-4AC3-4FAB-9125-645CEC06C013}" type="parTrans" cxnId="{CD34B806-6465-43EC-980A-C9E428CDCCC0}">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49267BE6-BB70-423A-BF59-7760FFC6EC2E}" type="sibTrans" cxnId="{CD34B806-6465-43EC-980A-C9E428CDCCC0}">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2851DF35-360D-4112-A107-3CE29EFE4E95}">
      <dgm:prSet phldrT="[Text]" custT="1"/>
      <dgm:spPr>
        <a:solidFill>
          <a:schemeClr val="tx2"/>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10. Renegotiate relationships with adults in parenting roles</a:t>
          </a:r>
        </a:p>
      </dgm:t>
    </dgm:pt>
    <dgm:pt modelId="{6274A1B6-14E0-4256-8274-A08B4646491B}" type="parTrans" cxnId="{59EB1834-6A29-4418-BA97-CB7820FA6181}">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685DEDD3-F57B-4832-B3B8-8C71587848C2}" type="sibTrans" cxnId="{59EB1834-6A29-4418-BA97-CB7820FA6181}">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76F00B9E-8FEF-4AB7-AA8C-13FF15ADC894}">
      <dgm:prSet phldrT="[Text]" custT="1"/>
      <dgm:spPr>
        <a:solidFill>
          <a:schemeClr val="accent6"/>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8. Establish key aspects of identity</a:t>
          </a:r>
        </a:p>
      </dgm:t>
    </dgm:pt>
    <dgm:pt modelId="{DC9D312C-E2E9-4FDD-B649-BD87ED482F5E}" type="parTrans" cxnId="{A0C63790-47CF-4C46-A650-438DFA5EAA05}">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4654101D-2239-400C-8708-FBB8B4E4FC2C}" type="sibTrans" cxnId="{A0C63790-47CF-4C46-A650-438DFA5EAA05}">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4BA60367-347F-48C2-9809-77E977E53CAB}">
      <dgm:prSet phldrT="[Text]" custT="1"/>
      <dgm:spPr>
        <a:solidFill>
          <a:schemeClr val="accent1"/>
        </a:solidFill>
      </dgm:spPr>
      <dgm:t>
        <a:bodyPr/>
        <a:lstStyle/>
        <a:p>
          <a:r>
            <a:rPr lang="en-US" sz="1800" dirty="0">
              <a:latin typeface="Noto Sans" panose="020B0502040504020204" pitchFamily="34" charset="0"/>
              <a:ea typeface="Noto Sans" panose="020B0502040504020204" pitchFamily="34" charset="0"/>
              <a:cs typeface="Noto Sans" panose="020B0502040504020204" pitchFamily="34" charset="0"/>
            </a:rPr>
            <a:t>9. Meet the demands of increasingly mature roles and responsibilities</a:t>
          </a:r>
        </a:p>
      </dgm:t>
    </dgm:pt>
    <dgm:pt modelId="{40E2E9B3-FA75-4D8B-9F22-77B3C2294DFE}" type="parTrans" cxnId="{E644186D-F83F-4EB5-B530-D3A10E4B277C}">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9E6E7332-CC90-4F83-887D-D069C0E5CFAC}" type="sibTrans" cxnId="{E644186D-F83F-4EB5-B530-D3A10E4B277C}">
      <dgm:prSet/>
      <dgm:spPr/>
      <dgm:t>
        <a:bodyPr/>
        <a:lstStyle/>
        <a:p>
          <a:endParaRPr lang="en-US" sz="1800">
            <a:latin typeface="Noto Sans" panose="020B0502040504020204" pitchFamily="34" charset="0"/>
            <a:ea typeface="Noto Sans" panose="020B0502040504020204" pitchFamily="34" charset="0"/>
            <a:cs typeface="Noto Sans" panose="020B0502040504020204" pitchFamily="34" charset="0"/>
          </a:endParaRPr>
        </a:p>
      </dgm:t>
    </dgm:pt>
    <dgm:pt modelId="{1A38C2EF-EC0C-4D61-B186-738B80CB542B}" type="pres">
      <dgm:prSet presAssocID="{3AE310D4-FA3B-4F13-A321-08704FB638EE}" presName="Name0" presStyleCnt="0">
        <dgm:presLayoutVars>
          <dgm:chMax val="7"/>
          <dgm:chPref val="7"/>
          <dgm:dir/>
        </dgm:presLayoutVars>
      </dgm:prSet>
      <dgm:spPr/>
    </dgm:pt>
    <dgm:pt modelId="{1A90F981-5FB5-4EED-91AA-1671DBC98163}" type="pres">
      <dgm:prSet presAssocID="{3AE310D4-FA3B-4F13-A321-08704FB638EE}" presName="Name1" presStyleCnt="0"/>
      <dgm:spPr/>
    </dgm:pt>
    <dgm:pt modelId="{81F8CB4B-08F8-41A5-8B65-CBA7F39B6288}" type="pres">
      <dgm:prSet presAssocID="{3AE310D4-FA3B-4F13-A321-08704FB638EE}" presName="cycle" presStyleCnt="0"/>
      <dgm:spPr/>
    </dgm:pt>
    <dgm:pt modelId="{2C2265F2-B7A8-4277-9E36-F619CAE4D85D}" type="pres">
      <dgm:prSet presAssocID="{3AE310D4-FA3B-4F13-A321-08704FB638EE}" presName="srcNode" presStyleLbl="node1" presStyleIdx="0" presStyleCnt="5"/>
      <dgm:spPr/>
    </dgm:pt>
    <dgm:pt modelId="{79483C3F-7921-4EAD-AFA4-029017952F88}" type="pres">
      <dgm:prSet presAssocID="{3AE310D4-FA3B-4F13-A321-08704FB638EE}" presName="conn" presStyleLbl="parChTrans1D2" presStyleIdx="0" presStyleCnt="1"/>
      <dgm:spPr/>
    </dgm:pt>
    <dgm:pt modelId="{17CA01F8-4310-4444-8B0C-ABB081915D3B}" type="pres">
      <dgm:prSet presAssocID="{3AE310D4-FA3B-4F13-A321-08704FB638EE}" presName="extraNode" presStyleLbl="node1" presStyleIdx="0" presStyleCnt="5"/>
      <dgm:spPr/>
    </dgm:pt>
    <dgm:pt modelId="{6E21E89F-611C-4701-A9D2-7AA1DF38727E}" type="pres">
      <dgm:prSet presAssocID="{3AE310D4-FA3B-4F13-A321-08704FB638EE}" presName="dstNode" presStyleLbl="node1" presStyleIdx="0" presStyleCnt="5"/>
      <dgm:spPr/>
    </dgm:pt>
    <dgm:pt modelId="{FA299C78-1F27-43FD-A762-A516AE8D85CF}" type="pres">
      <dgm:prSet presAssocID="{C19FE30D-24B5-479E-A102-5D19D0C36CB7}" presName="text_1" presStyleLbl="node1" presStyleIdx="0" presStyleCnt="5">
        <dgm:presLayoutVars>
          <dgm:bulletEnabled val="1"/>
        </dgm:presLayoutVars>
      </dgm:prSet>
      <dgm:spPr/>
    </dgm:pt>
    <dgm:pt modelId="{7164DCBB-F018-46C1-ACA0-3821BBA843AA}" type="pres">
      <dgm:prSet presAssocID="{C19FE30D-24B5-479E-A102-5D19D0C36CB7}" presName="accent_1" presStyleCnt="0"/>
      <dgm:spPr/>
    </dgm:pt>
    <dgm:pt modelId="{64B81BA1-3BE1-4263-9F99-E71E3CFF0F60}" type="pres">
      <dgm:prSet presAssocID="{C19FE30D-24B5-479E-A102-5D19D0C36CB7}" presName="accentRepeatNode" presStyleLbl="solidFgAcc1" presStyleIdx="0" presStyleCnt="5"/>
      <dgm:spPr>
        <a:ln>
          <a:solidFill>
            <a:schemeClr val="accent5"/>
          </a:solidFill>
        </a:ln>
      </dgm:spPr>
    </dgm:pt>
    <dgm:pt modelId="{7009FA3D-4F08-4515-916C-AFD2EE16FF21}" type="pres">
      <dgm:prSet presAssocID="{A17DA3F3-EFA2-47DD-9909-8E486EDAC6A6}" presName="text_2" presStyleLbl="node1" presStyleIdx="1" presStyleCnt="5">
        <dgm:presLayoutVars>
          <dgm:bulletEnabled val="1"/>
        </dgm:presLayoutVars>
      </dgm:prSet>
      <dgm:spPr/>
    </dgm:pt>
    <dgm:pt modelId="{3609EFF4-5F87-42DB-A044-95076173D9B2}" type="pres">
      <dgm:prSet presAssocID="{A17DA3F3-EFA2-47DD-9909-8E486EDAC6A6}" presName="accent_2" presStyleCnt="0"/>
      <dgm:spPr/>
    </dgm:pt>
    <dgm:pt modelId="{E5783027-62F7-4D1B-9F9B-02C71118E1AF}" type="pres">
      <dgm:prSet presAssocID="{A17DA3F3-EFA2-47DD-9909-8E486EDAC6A6}" presName="accentRepeatNode" presStyleLbl="solidFgAcc1" presStyleIdx="1" presStyleCnt="5"/>
      <dgm:spPr>
        <a:ln>
          <a:solidFill>
            <a:schemeClr val="accent4"/>
          </a:solidFill>
        </a:ln>
      </dgm:spPr>
    </dgm:pt>
    <dgm:pt modelId="{A5170529-C91D-436A-903A-E1938DCA3962}" type="pres">
      <dgm:prSet presAssocID="{76F00B9E-8FEF-4AB7-AA8C-13FF15ADC894}" presName="text_3" presStyleLbl="node1" presStyleIdx="2" presStyleCnt="5">
        <dgm:presLayoutVars>
          <dgm:bulletEnabled val="1"/>
        </dgm:presLayoutVars>
      </dgm:prSet>
      <dgm:spPr/>
    </dgm:pt>
    <dgm:pt modelId="{9121860A-E9BE-4685-AD89-DDA5D1FD8CA4}" type="pres">
      <dgm:prSet presAssocID="{76F00B9E-8FEF-4AB7-AA8C-13FF15ADC894}" presName="accent_3" presStyleCnt="0"/>
      <dgm:spPr/>
    </dgm:pt>
    <dgm:pt modelId="{58C96411-8607-413C-B426-D1DD89817069}" type="pres">
      <dgm:prSet presAssocID="{76F00B9E-8FEF-4AB7-AA8C-13FF15ADC894}" presName="accentRepeatNode" presStyleLbl="solidFgAcc1" presStyleIdx="2" presStyleCnt="5"/>
      <dgm:spPr>
        <a:ln>
          <a:solidFill>
            <a:schemeClr val="accent6"/>
          </a:solidFill>
        </a:ln>
      </dgm:spPr>
    </dgm:pt>
    <dgm:pt modelId="{2D1A6DF5-E682-4855-B78E-26DFB4E28ECD}" type="pres">
      <dgm:prSet presAssocID="{4BA60367-347F-48C2-9809-77E977E53CAB}" presName="text_4" presStyleLbl="node1" presStyleIdx="3" presStyleCnt="5">
        <dgm:presLayoutVars>
          <dgm:bulletEnabled val="1"/>
        </dgm:presLayoutVars>
      </dgm:prSet>
      <dgm:spPr/>
    </dgm:pt>
    <dgm:pt modelId="{5B091111-5764-4442-9A12-08D13D222944}" type="pres">
      <dgm:prSet presAssocID="{4BA60367-347F-48C2-9809-77E977E53CAB}" presName="accent_4" presStyleCnt="0"/>
      <dgm:spPr/>
    </dgm:pt>
    <dgm:pt modelId="{95F9A549-83FF-4EE3-A811-08CBA6C3528C}" type="pres">
      <dgm:prSet presAssocID="{4BA60367-347F-48C2-9809-77E977E53CAB}" presName="accentRepeatNode" presStyleLbl="solidFgAcc1" presStyleIdx="3" presStyleCnt="5"/>
      <dgm:spPr>
        <a:ln>
          <a:solidFill>
            <a:schemeClr val="accent1"/>
          </a:solidFill>
        </a:ln>
      </dgm:spPr>
    </dgm:pt>
    <dgm:pt modelId="{E2793445-9FDB-4376-A587-95682A159D05}" type="pres">
      <dgm:prSet presAssocID="{2851DF35-360D-4112-A107-3CE29EFE4E95}" presName="text_5" presStyleLbl="node1" presStyleIdx="4" presStyleCnt="5">
        <dgm:presLayoutVars>
          <dgm:bulletEnabled val="1"/>
        </dgm:presLayoutVars>
      </dgm:prSet>
      <dgm:spPr/>
    </dgm:pt>
    <dgm:pt modelId="{CE662EF7-80D1-4D33-BB27-1C786D3CFFB0}" type="pres">
      <dgm:prSet presAssocID="{2851DF35-360D-4112-A107-3CE29EFE4E95}" presName="accent_5" presStyleCnt="0"/>
      <dgm:spPr/>
    </dgm:pt>
    <dgm:pt modelId="{593A0130-EAA4-4B81-BB3A-211C584CDBB6}" type="pres">
      <dgm:prSet presAssocID="{2851DF35-360D-4112-A107-3CE29EFE4E95}" presName="accentRepeatNode" presStyleLbl="solidFgAcc1" presStyleIdx="4" presStyleCnt="5"/>
      <dgm:spPr>
        <a:ln>
          <a:solidFill>
            <a:schemeClr val="tx2"/>
          </a:solidFill>
        </a:ln>
      </dgm:spPr>
    </dgm:pt>
  </dgm:ptLst>
  <dgm:cxnLst>
    <dgm:cxn modelId="{1906CD01-A14C-46EE-8026-456919A42985}" type="presOf" srcId="{A17DA3F3-EFA2-47DD-9909-8E486EDAC6A6}" destId="{7009FA3D-4F08-4515-916C-AFD2EE16FF21}" srcOrd="0" destOrd="0" presId="urn:microsoft.com/office/officeart/2008/layout/VerticalCurvedList"/>
    <dgm:cxn modelId="{CD34B806-6465-43EC-980A-C9E428CDCCC0}" srcId="{3AE310D4-FA3B-4F13-A321-08704FB638EE}" destId="{A17DA3F3-EFA2-47DD-9909-8E486EDAC6A6}" srcOrd="1" destOrd="0" parTransId="{CE8C0887-4AC3-4FAB-9125-645CEC06C013}" sibTransId="{49267BE6-BB70-423A-BF59-7760FFC6EC2E}"/>
    <dgm:cxn modelId="{7ED0BF1E-5ECD-49AB-BE1D-B857786FA231}" type="presOf" srcId="{76F00B9E-8FEF-4AB7-AA8C-13FF15ADC894}" destId="{A5170529-C91D-436A-903A-E1938DCA3962}" srcOrd="0" destOrd="0" presId="urn:microsoft.com/office/officeart/2008/layout/VerticalCurvedList"/>
    <dgm:cxn modelId="{55F39130-8362-475F-AF9D-BE53CB7B425F}" type="presOf" srcId="{4BA60367-347F-48C2-9809-77E977E53CAB}" destId="{2D1A6DF5-E682-4855-B78E-26DFB4E28ECD}" srcOrd="0" destOrd="0" presId="urn:microsoft.com/office/officeart/2008/layout/VerticalCurvedList"/>
    <dgm:cxn modelId="{59EB1834-6A29-4418-BA97-CB7820FA6181}" srcId="{3AE310D4-FA3B-4F13-A321-08704FB638EE}" destId="{2851DF35-360D-4112-A107-3CE29EFE4E95}" srcOrd="4" destOrd="0" parTransId="{6274A1B6-14E0-4256-8274-A08B4646491B}" sibTransId="{685DEDD3-F57B-4832-B3B8-8C71587848C2}"/>
    <dgm:cxn modelId="{2993FC66-EF02-4775-B07E-A2B33BB888D3}" type="presOf" srcId="{C19FE30D-24B5-479E-A102-5D19D0C36CB7}" destId="{FA299C78-1F27-43FD-A762-A516AE8D85CF}" srcOrd="0" destOrd="0" presId="urn:microsoft.com/office/officeart/2008/layout/VerticalCurvedList"/>
    <dgm:cxn modelId="{B86C2F6A-6946-4BD7-98D4-436303655CD9}" type="presOf" srcId="{60F86760-B4BF-403D-A77C-25708C5517C1}" destId="{79483C3F-7921-4EAD-AFA4-029017952F88}" srcOrd="0" destOrd="0" presId="urn:microsoft.com/office/officeart/2008/layout/VerticalCurvedList"/>
    <dgm:cxn modelId="{E644186D-F83F-4EB5-B530-D3A10E4B277C}" srcId="{3AE310D4-FA3B-4F13-A321-08704FB638EE}" destId="{4BA60367-347F-48C2-9809-77E977E53CAB}" srcOrd="3" destOrd="0" parTransId="{40E2E9B3-FA75-4D8B-9F22-77B3C2294DFE}" sibTransId="{9E6E7332-CC90-4F83-887D-D069C0E5CFAC}"/>
    <dgm:cxn modelId="{1EA21B7D-92C4-4011-83FA-764E28082466}" type="presOf" srcId="{3AE310D4-FA3B-4F13-A321-08704FB638EE}" destId="{1A38C2EF-EC0C-4D61-B186-738B80CB542B}" srcOrd="0" destOrd="0" presId="urn:microsoft.com/office/officeart/2008/layout/VerticalCurvedList"/>
    <dgm:cxn modelId="{A0C63790-47CF-4C46-A650-438DFA5EAA05}" srcId="{3AE310D4-FA3B-4F13-A321-08704FB638EE}" destId="{76F00B9E-8FEF-4AB7-AA8C-13FF15ADC894}" srcOrd="2" destOrd="0" parTransId="{DC9D312C-E2E9-4FDD-B649-BD87ED482F5E}" sibTransId="{4654101D-2239-400C-8708-FBB8B4E4FC2C}"/>
    <dgm:cxn modelId="{FD9098AC-357D-43DA-B28E-D76D8081A370}" type="presOf" srcId="{2851DF35-360D-4112-A107-3CE29EFE4E95}" destId="{E2793445-9FDB-4376-A587-95682A159D05}" srcOrd="0" destOrd="0" presId="urn:microsoft.com/office/officeart/2008/layout/VerticalCurvedList"/>
    <dgm:cxn modelId="{E44588F1-7BD0-478D-A021-BC7E3324BB10}" srcId="{3AE310D4-FA3B-4F13-A321-08704FB638EE}" destId="{C19FE30D-24B5-479E-A102-5D19D0C36CB7}" srcOrd="0" destOrd="0" parTransId="{4BFBA4A7-D084-4148-8648-90E07B69B20B}" sibTransId="{60F86760-B4BF-403D-A77C-25708C5517C1}"/>
    <dgm:cxn modelId="{1154015F-35FD-46A1-BBF5-6583D17C27F8}" type="presParOf" srcId="{1A38C2EF-EC0C-4D61-B186-738B80CB542B}" destId="{1A90F981-5FB5-4EED-91AA-1671DBC98163}" srcOrd="0" destOrd="0" presId="urn:microsoft.com/office/officeart/2008/layout/VerticalCurvedList"/>
    <dgm:cxn modelId="{2E4DDD47-FAD4-4577-83D0-59232147E165}" type="presParOf" srcId="{1A90F981-5FB5-4EED-91AA-1671DBC98163}" destId="{81F8CB4B-08F8-41A5-8B65-CBA7F39B6288}" srcOrd="0" destOrd="0" presId="urn:microsoft.com/office/officeart/2008/layout/VerticalCurvedList"/>
    <dgm:cxn modelId="{5F403043-0318-4D2E-B3E9-4BE208962960}" type="presParOf" srcId="{81F8CB4B-08F8-41A5-8B65-CBA7F39B6288}" destId="{2C2265F2-B7A8-4277-9E36-F619CAE4D85D}" srcOrd="0" destOrd="0" presId="urn:microsoft.com/office/officeart/2008/layout/VerticalCurvedList"/>
    <dgm:cxn modelId="{5AA8AF27-2D9C-4213-92C8-0EBA9DF2D9DF}" type="presParOf" srcId="{81F8CB4B-08F8-41A5-8B65-CBA7F39B6288}" destId="{79483C3F-7921-4EAD-AFA4-029017952F88}" srcOrd="1" destOrd="0" presId="urn:microsoft.com/office/officeart/2008/layout/VerticalCurvedList"/>
    <dgm:cxn modelId="{B02C38AD-18B1-4369-BC33-06D4F2B2597F}" type="presParOf" srcId="{81F8CB4B-08F8-41A5-8B65-CBA7F39B6288}" destId="{17CA01F8-4310-4444-8B0C-ABB081915D3B}" srcOrd="2" destOrd="0" presId="urn:microsoft.com/office/officeart/2008/layout/VerticalCurvedList"/>
    <dgm:cxn modelId="{8AB7E380-9C83-4819-8BBA-B6A764578403}" type="presParOf" srcId="{81F8CB4B-08F8-41A5-8B65-CBA7F39B6288}" destId="{6E21E89F-611C-4701-A9D2-7AA1DF38727E}" srcOrd="3" destOrd="0" presId="urn:microsoft.com/office/officeart/2008/layout/VerticalCurvedList"/>
    <dgm:cxn modelId="{BC81F66E-BB4D-492E-BA5E-984891628492}" type="presParOf" srcId="{1A90F981-5FB5-4EED-91AA-1671DBC98163}" destId="{FA299C78-1F27-43FD-A762-A516AE8D85CF}" srcOrd="1" destOrd="0" presId="urn:microsoft.com/office/officeart/2008/layout/VerticalCurvedList"/>
    <dgm:cxn modelId="{DA2EB64B-6BEA-40E2-BB38-A799F52799AA}" type="presParOf" srcId="{1A90F981-5FB5-4EED-91AA-1671DBC98163}" destId="{7164DCBB-F018-46C1-ACA0-3821BBA843AA}" srcOrd="2" destOrd="0" presId="urn:microsoft.com/office/officeart/2008/layout/VerticalCurvedList"/>
    <dgm:cxn modelId="{6446296A-9E9B-41D7-A8CB-1F78BB4D0301}" type="presParOf" srcId="{7164DCBB-F018-46C1-ACA0-3821BBA843AA}" destId="{64B81BA1-3BE1-4263-9F99-E71E3CFF0F60}" srcOrd="0" destOrd="0" presId="urn:microsoft.com/office/officeart/2008/layout/VerticalCurvedList"/>
    <dgm:cxn modelId="{2AE54470-1702-4C30-917B-6A1BF8B1E688}" type="presParOf" srcId="{1A90F981-5FB5-4EED-91AA-1671DBC98163}" destId="{7009FA3D-4F08-4515-916C-AFD2EE16FF21}" srcOrd="3" destOrd="0" presId="urn:microsoft.com/office/officeart/2008/layout/VerticalCurvedList"/>
    <dgm:cxn modelId="{7E381B30-FE55-48F0-AD29-62C1FC612D25}" type="presParOf" srcId="{1A90F981-5FB5-4EED-91AA-1671DBC98163}" destId="{3609EFF4-5F87-42DB-A044-95076173D9B2}" srcOrd="4" destOrd="0" presId="urn:microsoft.com/office/officeart/2008/layout/VerticalCurvedList"/>
    <dgm:cxn modelId="{2A7C49F9-C76F-4A8B-AD26-FAC6AC2B5B76}" type="presParOf" srcId="{3609EFF4-5F87-42DB-A044-95076173D9B2}" destId="{E5783027-62F7-4D1B-9F9B-02C71118E1AF}" srcOrd="0" destOrd="0" presId="urn:microsoft.com/office/officeart/2008/layout/VerticalCurvedList"/>
    <dgm:cxn modelId="{B411EFAB-08A4-449E-84C4-E8646EA1DC64}" type="presParOf" srcId="{1A90F981-5FB5-4EED-91AA-1671DBC98163}" destId="{A5170529-C91D-436A-903A-E1938DCA3962}" srcOrd="5" destOrd="0" presId="urn:microsoft.com/office/officeart/2008/layout/VerticalCurvedList"/>
    <dgm:cxn modelId="{D3B1A0FC-F41C-42CE-A343-90F3FF16648B}" type="presParOf" srcId="{1A90F981-5FB5-4EED-91AA-1671DBC98163}" destId="{9121860A-E9BE-4685-AD89-DDA5D1FD8CA4}" srcOrd="6" destOrd="0" presId="urn:microsoft.com/office/officeart/2008/layout/VerticalCurvedList"/>
    <dgm:cxn modelId="{D8EC14A2-9D6E-4F73-B787-FE7A08D99AF2}" type="presParOf" srcId="{9121860A-E9BE-4685-AD89-DDA5D1FD8CA4}" destId="{58C96411-8607-413C-B426-D1DD89817069}" srcOrd="0" destOrd="0" presId="urn:microsoft.com/office/officeart/2008/layout/VerticalCurvedList"/>
    <dgm:cxn modelId="{C57F27C6-CA80-407F-91E7-6714DBDA3DAF}" type="presParOf" srcId="{1A90F981-5FB5-4EED-91AA-1671DBC98163}" destId="{2D1A6DF5-E682-4855-B78E-26DFB4E28ECD}" srcOrd="7" destOrd="0" presId="urn:microsoft.com/office/officeart/2008/layout/VerticalCurvedList"/>
    <dgm:cxn modelId="{CB549D27-AC9B-4E96-A84F-5A0F43EFB799}" type="presParOf" srcId="{1A90F981-5FB5-4EED-91AA-1671DBC98163}" destId="{5B091111-5764-4442-9A12-08D13D222944}" srcOrd="8" destOrd="0" presId="urn:microsoft.com/office/officeart/2008/layout/VerticalCurvedList"/>
    <dgm:cxn modelId="{569C6722-4B61-4124-8F85-0ECF21E6A06D}" type="presParOf" srcId="{5B091111-5764-4442-9A12-08D13D222944}" destId="{95F9A549-83FF-4EE3-A811-08CBA6C3528C}" srcOrd="0" destOrd="0" presId="urn:microsoft.com/office/officeart/2008/layout/VerticalCurvedList"/>
    <dgm:cxn modelId="{76678E49-87F4-400D-9C86-9372FB73B26D}" type="presParOf" srcId="{1A90F981-5FB5-4EED-91AA-1671DBC98163}" destId="{E2793445-9FDB-4376-A587-95682A159D05}" srcOrd="9" destOrd="0" presId="urn:microsoft.com/office/officeart/2008/layout/VerticalCurvedList"/>
    <dgm:cxn modelId="{C98F72A5-309F-4112-83F0-37EF7FDEE2D1}" type="presParOf" srcId="{1A90F981-5FB5-4EED-91AA-1671DBC98163}" destId="{CE662EF7-80D1-4D33-BB27-1C786D3CFFB0}" srcOrd="10" destOrd="0" presId="urn:microsoft.com/office/officeart/2008/layout/VerticalCurvedList"/>
    <dgm:cxn modelId="{538523D2-8A21-45A5-AB93-C2AD218EC7E5}" type="presParOf" srcId="{CE662EF7-80D1-4D33-BB27-1C786D3CFFB0}" destId="{593A0130-EAA4-4B81-BB3A-211C584CDBB6}"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83C3F-7921-4EAD-AFA4-029017952F88}">
      <dsp:nvSpPr>
        <dsp:cNvPr id="0" name=""/>
        <dsp:cNvSpPr/>
      </dsp:nvSpPr>
      <dsp:spPr>
        <a:xfrm>
          <a:off x="-4962529" y="-760383"/>
          <a:ext cx="5910203" cy="5910203"/>
        </a:xfrm>
        <a:prstGeom prst="blockArc">
          <a:avLst>
            <a:gd name="adj1" fmla="val 18900000"/>
            <a:gd name="adj2" fmla="val 2700000"/>
            <a:gd name="adj3" fmla="val 365"/>
          </a:avLst>
        </a:prstGeom>
        <a:solidFill>
          <a:schemeClr val="bg2"/>
        </a:solidFill>
        <a:ln w="12700" cap="flat" cmpd="sng" algn="ctr">
          <a:solidFill>
            <a:schemeClr val="bg2"/>
          </a:solidFill>
          <a:prstDash val="solid"/>
          <a:miter lim="800000"/>
        </a:ln>
        <a:effectLst/>
      </dsp:spPr>
      <dsp:style>
        <a:lnRef idx="2">
          <a:scrgbClr r="0" g="0" b="0"/>
        </a:lnRef>
        <a:fillRef idx="0">
          <a:scrgbClr r="0" g="0" b="0"/>
        </a:fillRef>
        <a:effectRef idx="0">
          <a:scrgbClr r="0" g="0" b="0"/>
        </a:effectRef>
        <a:fontRef idx="minor"/>
      </dsp:style>
    </dsp:sp>
    <dsp:sp modelId="{FA299C78-1F27-43FD-A762-A516AE8D85CF}">
      <dsp:nvSpPr>
        <dsp:cNvPr id="0" name=""/>
        <dsp:cNvSpPr/>
      </dsp:nvSpPr>
      <dsp:spPr>
        <a:xfrm>
          <a:off x="414610" y="274252"/>
          <a:ext cx="10040662" cy="548855"/>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1. Adjust to sexually maturing bodies and feelings</a:t>
          </a:r>
        </a:p>
      </dsp:txBody>
      <dsp:txXfrm>
        <a:off x="414610" y="274252"/>
        <a:ext cx="10040662" cy="548855"/>
      </dsp:txXfrm>
    </dsp:sp>
    <dsp:sp modelId="{64B81BA1-3BE1-4263-9F99-E71E3CFF0F60}">
      <dsp:nvSpPr>
        <dsp:cNvPr id="0" name=""/>
        <dsp:cNvSpPr/>
      </dsp:nvSpPr>
      <dsp:spPr>
        <a:xfrm>
          <a:off x="71576" y="205645"/>
          <a:ext cx="686069" cy="686069"/>
        </a:xfrm>
        <a:prstGeom prst="ellipse">
          <a:avLst/>
        </a:prstGeom>
        <a:solidFill>
          <a:schemeClr val="lt1">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sp>
    <dsp:sp modelId="{7009FA3D-4F08-4515-916C-AFD2EE16FF21}">
      <dsp:nvSpPr>
        <dsp:cNvPr id="0" name=""/>
        <dsp:cNvSpPr/>
      </dsp:nvSpPr>
      <dsp:spPr>
        <a:xfrm>
          <a:off x="807904" y="1097271"/>
          <a:ext cx="9647369" cy="5488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2. Develop and apply abstract thinking skills</a:t>
          </a:r>
        </a:p>
      </dsp:txBody>
      <dsp:txXfrm>
        <a:off x="807904" y="1097271"/>
        <a:ext cx="9647369" cy="548855"/>
      </dsp:txXfrm>
    </dsp:sp>
    <dsp:sp modelId="{E5783027-62F7-4D1B-9F9B-02C71118E1AF}">
      <dsp:nvSpPr>
        <dsp:cNvPr id="0" name=""/>
        <dsp:cNvSpPr/>
      </dsp:nvSpPr>
      <dsp:spPr>
        <a:xfrm>
          <a:off x="464869" y="1028664"/>
          <a:ext cx="686069" cy="686069"/>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170529-C91D-436A-903A-E1938DCA3962}">
      <dsp:nvSpPr>
        <dsp:cNvPr id="0" name=""/>
        <dsp:cNvSpPr/>
      </dsp:nvSpPr>
      <dsp:spPr>
        <a:xfrm>
          <a:off x="928613" y="1920290"/>
          <a:ext cx="9526659" cy="54885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3. Develop and apply new perspective on human relationships</a:t>
          </a:r>
        </a:p>
      </dsp:txBody>
      <dsp:txXfrm>
        <a:off x="928613" y="1920290"/>
        <a:ext cx="9526659" cy="548855"/>
      </dsp:txXfrm>
    </dsp:sp>
    <dsp:sp modelId="{58C96411-8607-413C-B426-D1DD89817069}">
      <dsp:nvSpPr>
        <dsp:cNvPr id="0" name=""/>
        <dsp:cNvSpPr/>
      </dsp:nvSpPr>
      <dsp:spPr>
        <a:xfrm>
          <a:off x="585579" y="1851683"/>
          <a:ext cx="686069" cy="686069"/>
        </a:xfrm>
        <a:prstGeom prst="ellipse">
          <a:avLst/>
        </a:prstGeom>
        <a:solidFill>
          <a:schemeClr val="lt1">
            <a:hueOff val="0"/>
            <a:satOff val="0"/>
            <a:lumOff val="0"/>
            <a:alphaOff val="0"/>
          </a:schemeClr>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2D1A6DF5-E682-4855-B78E-26DFB4E28ECD}">
      <dsp:nvSpPr>
        <dsp:cNvPr id="0" name=""/>
        <dsp:cNvSpPr/>
      </dsp:nvSpPr>
      <dsp:spPr>
        <a:xfrm>
          <a:off x="807904" y="2743310"/>
          <a:ext cx="9647369" cy="54885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4. Develop and apply new coping skills in areas such as decision making, problem solving, and conflict resolution</a:t>
          </a:r>
        </a:p>
      </dsp:txBody>
      <dsp:txXfrm>
        <a:off x="807904" y="2743310"/>
        <a:ext cx="9647369" cy="548855"/>
      </dsp:txXfrm>
    </dsp:sp>
    <dsp:sp modelId="{95F9A549-83FF-4EE3-A811-08CBA6C3528C}">
      <dsp:nvSpPr>
        <dsp:cNvPr id="0" name=""/>
        <dsp:cNvSpPr/>
      </dsp:nvSpPr>
      <dsp:spPr>
        <a:xfrm>
          <a:off x="464869" y="2674703"/>
          <a:ext cx="686069" cy="686069"/>
        </a:xfrm>
        <a:prstGeom prst="ellipse">
          <a:avLst/>
        </a:prstGeom>
        <a:solidFill>
          <a:schemeClr val="lt1">
            <a:hueOff val="0"/>
            <a:satOff val="0"/>
            <a:lumOff val="0"/>
            <a:alphaOff val="0"/>
          </a:schemeClr>
        </a:solidFill>
        <a:ln w="1270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dsp:style>
    </dsp:sp>
    <dsp:sp modelId="{E2793445-9FDB-4376-A587-95682A159D05}">
      <dsp:nvSpPr>
        <dsp:cNvPr id="0" name=""/>
        <dsp:cNvSpPr/>
      </dsp:nvSpPr>
      <dsp:spPr>
        <a:xfrm>
          <a:off x="414610" y="3566329"/>
          <a:ext cx="10040662" cy="548855"/>
        </a:xfrm>
        <a:prstGeom prst="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5. Identify meaningful moral standards, values, and belief systems</a:t>
          </a:r>
        </a:p>
      </dsp:txBody>
      <dsp:txXfrm>
        <a:off x="414610" y="3566329"/>
        <a:ext cx="10040662" cy="548855"/>
      </dsp:txXfrm>
    </dsp:sp>
    <dsp:sp modelId="{593A0130-EAA4-4B81-BB3A-211C584CDBB6}">
      <dsp:nvSpPr>
        <dsp:cNvPr id="0" name=""/>
        <dsp:cNvSpPr/>
      </dsp:nvSpPr>
      <dsp:spPr>
        <a:xfrm>
          <a:off x="71576" y="3497722"/>
          <a:ext cx="686069" cy="686069"/>
        </a:xfrm>
        <a:prstGeom prst="ellipse">
          <a:avLst/>
        </a:prstGeom>
        <a:solidFill>
          <a:schemeClr val="lt1">
            <a:hueOff val="0"/>
            <a:satOff val="0"/>
            <a:lumOff val="0"/>
            <a:alphaOff val="0"/>
          </a:schemeClr>
        </a:solidFill>
        <a:ln w="12700" cap="flat" cmpd="sng" algn="ctr">
          <a:solidFill>
            <a:schemeClr val="bg2"/>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83C3F-7921-4EAD-AFA4-029017952F88}">
      <dsp:nvSpPr>
        <dsp:cNvPr id="0" name=""/>
        <dsp:cNvSpPr/>
      </dsp:nvSpPr>
      <dsp:spPr>
        <a:xfrm>
          <a:off x="-4962529" y="-760383"/>
          <a:ext cx="5910203" cy="5910203"/>
        </a:xfrm>
        <a:prstGeom prst="blockArc">
          <a:avLst>
            <a:gd name="adj1" fmla="val 18900000"/>
            <a:gd name="adj2" fmla="val 2700000"/>
            <a:gd name="adj3" fmla="val 365"/>
          </a:avLst>
        </a:prstGeom>
        <a:solidFill>
          <a:schemeClr val="bg2"/>
        </a:solidFill>
        <a:ln w="12700" cap="flat" cmpd="sng" algn="ctr">
          <a:solidFill>
            <a:schemeClr val="bg2"/>
          </a:solidFill>
          <a:prstDash val="solid"/>
          <a:miter lim="800000"/>
        </a:ln>
        <a:effectLst/>
      </dsp:spPr>
      <dsp:style>
        <a:lnRef idx="2">
          <a:scrgbClr r="0" g="0" b="0"/>
        </a:lnRef>
        <a:fillRef idx="0">
          <a:scrgbClr r="0" g="0" b="0"/>
        </a:fillRef>
        <a:effectRef idx="0">
          <a:scrgbClr r="0" g="0" b="0"/>
        </a:effectRef>
        <a:fontRef idx="minor"/>
      </dsp:style>
    </dsp:sp>
    <dsp:sp modelId="{FA299C78-1F27-43FD-A762-A516AE8D85CF}">
      <dsp:nvSpPr>
        <dsp:cNvPr id="0" name=""/>
        <dsp:cNvSpPr/>
      </dsp:nvSpPr>
      <dsp:spPr>
        <a:xfrm>
          <a:off x="414610" y="274252"/>
          <a:ext cx="10040662" cy="548855"/>
        </a:xfrm>
        <a:prstGeom prst="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6. Understand and express more complex emotional experiences</a:t>
          </a:r>
        </a:p>
      </dsp:txBody>
      <dsp:txXfrm>
        <a:off x="414610" y="274252"/>
        <a:ext cx="10040662" cy="548855"/>
      </dsp:txXfrm>
    </dsp:sp>
    <dsp:sp modelId="{64B81BA1-3BE1-4263-9F99-E71E3CFF0F60}">
      <dsp:nvSpPr>
        <dsp:cNvPr id="0" name=""/>
        <dsp:cNvSpPr/>
      </dsp:nvSpPr>
      <dsp:spPr>
        <a:xfrm>
          <a:off x="71576" y="205645"/>
          <a:ext cx="686069" cy="686069"/>
        </a:xfrm>
        <a:prstGeom prst="ellipse">
          <a:avLst/>
        </a:prstGeom>
        <a:solidFill>
          <a:schemeClr val="lt1">
            <a:hueOff val="0"/>
            <a:satOff val="0"/>
            <a:lumOff val="0"/>
            <a:alphaOff val="0"/>
          </a:schemeClr>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dsp:style>
    </dsp:sp>
    <dsp:sp modelId="{7009FA3D-4F08-4515-916C-AFD2EE16FF21}">
      <dsp:nvSpPr>
        <dsp:cNvPr id="0" name=""/>
        <dsp:cNvSpPr/>
      </dsp:nvSpPr>
      <dsp:spPr>
        <a:xfrm>
          <a:off x="807904" y="1097271"/>
          <a:ext cx="9647369" cy="548855"/>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7. Form friendships that are mutually close and supportive</a:t>
          </a:r>
        </a:p>
      </dsp:txBody>
      <dsp:txXfrm>
        <a:off x="807904" y="1097271"/>
        <a:ext cx="9647369" cy="548855"/>
      </dsp:txXfrm>
    </dsp:sp>
    <dsp:sp modelId="{E5783027-62F7-4D1B-9F9B-02C71118E1AF}">
      <dsp:nvSpPr>
        <dsp:cNvPr id="0" name=""/>
        <dsp:cNvSpPr/>
      </dsp:nvSpPr>
      <dsp:spPr>
        <a:xfrm>
          <a:off x="464869" y="1028664"/>
          <a:ext cx="686069" cy="686069"/>
        </a:xfrm>
        <a:prstGeom prst="ellipse">
          <a:avLst/>
        </a:prstGeom>
        <a:solidFill>
          <a:schemeClr val="lt1">
            <a:hueOff val="0"/>
            <a:satOff val="0"/>
            <a:lumOff val="0"/>
            <a:alphaOff val="0"/>
          </a:schemeClr>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sp>
    <dsp:sp modelId="{A5170529-C91D-436A-903A-E1938DCA3962}">
      <dsp:nvSpPr>
        <dsp:cNvPr id="0" name=""/>
        <dsp:cNvSpPr/>
      </dsp:nvSpPr>
      <dsp:spPr>
        <a:xfrm>
          <a:off x="928613" y="1920290"/>
          <a:ext cx="9526659" cy="548855"/>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8. Establish key aspects of identity</a:t>
          </a:r>
        </a:p>
      </dsp:txBody>
      <dsp:txXfrm>
        <a:off x="928613" y="1920290"/>
        <a:ext cx="9526659" cy="548855"/>
      </dsp:txXfrm>
    </dsp:sp>
    <dsp:sp modelId="{58C96411-8607-413C-B426-D1DD89817069}">
      <dsp:nvSpPr>
        <dsp:cNvPr id="0" name=""/>
        <dsp:cNvSpPr/>
      </dsp:nvSpPr>
      <dsp:spPr>
        <a:xfrm>
          <a:off x="585579" y="1851683"/>
          <a:ext cx="686069" cy="686069"/>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dsp:style>
    </dsp:sp>
    <dsp:sp modelId="{2D1A6DF5-E682-4855-B78E-26DFB4E28ECD}">
      <dsp:nvSpPr>
        <dsp:cNvPr id="0" name=""/>
        <dsp:cNvSpPr/>
      </dsp:nvSpPr>
      <dsp:spPr>
        <a:xfrm>
          <a:off x="807904" y="2743310"/>
          <a:ext cx="9647369" cy="548855"/>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9. Meet the demands of increasingly mature roles and responsibilities</a:t>
          </a:r>
        </a:p>
      </dsp:txBody>
      <dsp:txXfrm>
        <a:off x="807904" y="2743310"/>
        <a:ext cx="9647369" cy="548855"/>
      </dsp:txXfrm>
    </dsp:sp>
    <dsp:sp modelId="{95F9A549-83FF-4EE3-A811-08CBA6C3528C}">
      <dsp:nvSpPr>
        <dsp:cNvPr id="0" name=""/>
        <dsp:cNvSpPr/>
      </dsp:nvSpPr>
      <dsp:spPr>
        <a:xfrm>
          <a:off x="464869" y="2674703"/>
          <a:ext cx="686069" cy="686069"/>
        </a:xfrm>
        <a:prstGeom prst="ellipse">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E2793445-9FDB-4376-A587-95682A159D05}">
      <dsp:nvSpPr>
        <dsp:cNvPr id="0" name=""/>
        <dsp:cNvSpPr/>
      </dsp:nvSpPr>
      <dsp:spPr>
        <a:xfrm>
          <a:off x="414610" y="3566329"/>
          <a:ext cx="10040662" cy="548855"/>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65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Noto Sans" panose="020B0502040504020204" pitchFamily="34" charset="0"/>
              <a:ea typeface="Noto Sans" panose="020B0502040504020204" pitchFamily="34" charset="0"/>
              <a:cs typeface="Noto Sans" panose="020B0502040504020204" pitchFamily="34" charset="0"/>
            </a:rPr>
            <a:t>10. Renegotiate relationships with adults in parenting roles</a:t>
          </a:r>
        </a:p>
      </dsp:txBody>
      <dsp:txXfrm>
        <a:off x="414610" y="3566329"/>
        <a:ext cx="10040662" cy="548855"/>
      </dsp:txXfrm>
    </dsp:sp>
    <dsp:sp modelId="{593A0130-EAA4-4B81-BB3A-211C584CDBB6}">
      <dsp:nvSpPr>
        <dsp:cNvPr id="0" name=""/>
        <dsp:cNvSpPr/>
      </dsp:nvSpPr>
      <dsp:spPr>
        <a:xfrm>
          <a:off x="71576" y="3497722"/>
          <a:ext cx="686069" cy="686069"/>
        </a:xfrm>
        <a:prstGeom prst="ellipse">
          <a:avLst/>
        </a:prstGeom>
        <a:solidFill>
          <a:schemeClr val="lt1">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youthpolicy.org/national/United_States_2013_Pathways_for_Youth.pdf"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youthpolicy.org/factsheets/country/united-state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draft youth policy framework </a:t>
            </a:r>
            <a:r>
              <a:rPr lang="en-US"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Pathways for Youth</a:t>
            </a:r>
            <a:r>
              <a:rPr lang="en-US" sz="1200" b="0" i="0" u="none" kern="1200" dirty="0">
                <a:solidFill>
                  <a:schemeClr val="tx1"/>
                </a:solidFill>
                <a:effectLst/>
                <a:latin typeface="+mn-lt"/>
                <a:ea typeface="+mn-ea"/>
                <a:cs typeface="+mn-cs"/>
              </a:rPr>
              <a:t> from </a:t>
            </a:r>
            <a:r>
              <a:rPr lang="en-US" sz="1200" b="0" i="0" kern="1200" dirty="0">
                <a:solidFill>
                  <a:schemeClr val="tx1"/>
                </a:solidFill>
                <a:effectLst/>
                <a:latin typeface="+mn-lt"/>
                <a:ea typeface="+mn-ea"/>
                <a:cs typeface="+mn-cs"/>
              </a:rPr>
              <a:t>2013 defines youth as those under 25 years old in three stages: early adolescence (under 14), middle adolescence (15-17), late adolescence and early adulthood (18-24). Retrieved from </a:t>
            </a:r>
            <a:r>
              <a:rPr lang="en-US" dirty="0">
                <a:hlinkClick r:id="rId4"/>
              </a:rPr>
              <a:t>https://www.youthpolicy.org/factsheets/country/united-states/</a:t>
            </a:r>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4</a:t>
            </a:fld>
            <a:endParaRPr lang="en-US" dirty="0"/>
          </a:p>
        </p:txBody>
      </p:sp>
    </p:spTree>
    <p:extLst>
      <p:ext uri="{BB962C8B-B14F-4D97-AF65-F5344CB8AC3E}">
        <p14:creationId xmlns:p14="http://schemas.microsoft.com/office/powerpoint/2010/main" val="360096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https://hr.mit.edu/static/worklife/raising-teens/ten-tasks.html</a:t>
            </a:r>
          </a:p>
          <a:p>
            <a:pPr marL="228600" indent="-228600">
              <a:buAutoNum type="arabicPeriod"/>
            </a:pPr>
            <a:r>
              <a:rPr lang="en-US" dirty="0"/>
              <a:t>Teens are faced with adjusting to growing bodies and newly acquired sexual characteristics. They must learn to manage sexual feelings and to engage in healthy sexual behaviors. This task includes establishing a sexual identity and developing the skills for romantic relationships.</a:t>
            </a:r>
          </a:p>
          <a:p>
            <a:pPr marL="228600" indent="-228600">
              <a:buAutoNum type="arabicPeriod"/>
            </a:pPr>
            <a:r>
              <a:rPr lang="en-US" b="0" i="0" dirty="0">
                <a:solidFill>
                  <a:srgbClr val="000000"/>
                </a:solidFill>
                <a:effectLst/>
                <a:latin typeface="Helvetica" panose="020B0604020202020204" pitchFamily="34" charset="0"/>
              </a:rPr>
              <a:t>Teens typically undergo profound changes in their way of thinking during adolescence, allowing them more effectively to understand and coordinate abstract ideas. They begin to think about possibilities, try out hypotheses, plan ahead, think about thinking, and construct philosophies.</a:t>
            </a:r>
          </a:p>
          <a:p>
            <a:pPr marL="228600" indent="-228600">
              <a:buAutoNum type="arabicPeriod"/>
            </a:pPr>
            <a:r>
              <a:rPr lang="en-US" b="0" i="0" dirty="0">
                <a:solidFill>
                  <a:srgbClr val="000000"/>
                </a:solidFill>
                <a:effectLst/>
                <a:latin typeface="Helvetica" panose="020B0604020202020204" pitchFamily="34" charset="0"/>
              </a:rPr>
              <a:t>Teens typically acquire a powerful new ability to understand human relationships. Having learned to “put themselves in another person’s shoes,” they begin to take into account both their perspective and another person’s at the same time. They learn to use this new ability to resolve problems and conflicts in relationships.</a:t>
            </a:r>
          </a:p>
          <a:p>
            <a:pPr marL="228600" indent="-228600">
              <a:buAutoNum type="arabicPeriod"/>
            </a:pPr>
            <a:r>
              <a:rPr lang="en-US" b="0" i="0" dirty="0">
                <a:solidFill>
                  <a:srgbClr val="000000"/>
                </a:solidFill>
                <a:effectLst/>
                <a:latin typeface="inherit"/>
              </a:rPr>
              <a:t>Teens begin to acquire new abilities to think about and plan for the future, to engage in more sophisticated strategies for decision-making, problem solving, and conflict resolution, and to moderate their risk-taking to serve goals rather than jeopardize them.</a:t>
            </a:r>
          </a:p>
          <a:p>
            <a:pPr marL="228600" indent="-228600">
              <a:buAutoNum type="arabicPeriod"/>
            </a:pPr>
            <a:r>
              <a:rPr lang="en-US" b="0" i="0" dirty="0">
                <a:solidFill>
                  <a:srgbClr val="000000"/>
                </a:solidFill>
                <a:effectLst/>
                <a:latin typeface="inherit"/>
              </a:rPr>
              <a:t>Teens typically develop a more complex understanding of moral behavior and underlying principles of justice and caring for others. They question beliefs from childhood and adopt more personally meaningful values, religious views, and belief systems to guide their decisions and behavior.</a:t>
            </a:r>
          </a:p>
          <a:p>
            <a:pPr>
              <a:buNone/>
            </a:pPr>
            <a:br>
              <a:rPr lang="en-US" dirty="0"/>
            </a:br>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3041630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11D78-5252-36C7-E95E-B699797F6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47AA9-1558-F1F3-678E-EFFA859B14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8D8932-1DA8-6755-1374-D781C993F18C}"/>
              </a:ext>
            </a:extLst>
          </p:cNvPr>
          <p:cNvSpPr>
            <a:spLocks noGrp="1"/>
          </p:cNvSpPr>
          <p:nvPr>
            <p:ph type="body" idx="1"/>
          </p:nvPr>
        </p:nvSpPr>
        <p:spPr/>
        <p:txBody>
          <a:bodyPr/>
          <a:lstStyle/>
          <a:p>
            <a:r>
              <a:rPr lang="en-US" dirty="0"/>
              <a:t>https://hr.mit.edu/static/worklife/raising-teens/ten-tasks.html</a:t>
            </a:r>
          </a:p>
          <a:p>
            <a:pPr marL="228600" indent="-228600" algn="l" fontAlgn="base">
              <a:spcBef>
                <a:spcPts val="150"/>
              </a:spcBef>
              <a:spcAft>
                <a:spcPts val="750"/>
              </a:spcAft>
              <a:buFont typeface="+mj-lt"/>
              <a:buAutoNum type="arabicPeriod" startAt="6"/>
            </a:pPr>
            <a:r>
              <a:rPr lang="en-US" b="0" i="0" dirty="0">
                <a:solidFill>
                  <a:srgbClr val="000000"/>
                </a:solidFill>
                <a:effectLst/>
                <a:latin typeface="inherit"/>
              </a:rPr>
              <a:t>Teens shift toward an ability to identify and communicate more complex emotions, to understand the emotions of others in more sophisticated ways, and to think about emotions in abstract ways.</a:t>
            </a:r>
          </a:p>
          <a:p>
            <a:pPr marL="228600" indent="-228600" algn="l" fontAlgn="base">
              <a:spcBef>
                <a:spcPts val="150"/>
              </a:spcBef>
              <a:spcAft>
                <a:spcPts val="750"/>
              </a:spcAft>
              <a:buFont typeface="+mj-lt"/>
              <a:buAutoNum type="arabicPeriod" startAt="6"/>
            </a:pPr>
            <a:r>
              <a:rPr lang="en-US" b="0" i="0" dirty="0">
                <a:solidFill>
                  <a:srgbClr val="000000"/>
                </a:solidFill>
                <a:effectLst/>
                <a:latin typeface="inherit"/>
              </a:rPr>
              <a:t>Teens develop peer relationships that play powerful roles in providing support and connection in their lives. They tend to shift from friendships based largely on shared interests and activities to those based on sharing ideas and feelings, mutual trust, and understanding.</a:t>
            </a:r>
          </a:p>
          <a:p>
            <a:pPr marL="228600" indent="-228600" algn="l" fontAlgn="base">
              <a:spcBef>
                <a:spcPts val="150"/>
              </a:spcBef>
              <a:spcAft>
                <a:spcPts val="750"/>
              </a:spcAft>
              <a:buFont typeface="+mj-lt"/>
              <a:buAutoNum type="arabicPeriod" startAt="6"/>
            </a:pPr>
            <a:r>
              <a:rPr lang="en-US" b="0" i="0" dirty="0">
                <a:solidFill>
                  <a:srgbClr val="000000"/>
                </a:solidFill>
                <a:effectLst/>
                <a:latin typeface="inherit"/>
              </a:rPr>
              <a:t>Forming an identity is a lifelong process, but crucial aspects of identity are typically forged during adolescence, including developing an identity that reflects a sense of individuality as well as connection to valued people and groups. Another part of this task is developing a positive identity around gender, physical attributes, sexuality, ethnicity, and (if appropriate) having been adopted—as well as sensitivity to the diversity of groups that make up American society.</a:t>
            </a:r>
          </a:p>
          <a:p>
            <a:pPr marL="228600" indent="-228600" algn="l" fontAlgn="base">
              <a:spcBef>
                <a:spcPts val="150"/>
              </a:spcBef>
              <a:spcAft>
                <a:spcPts val="750"/>
              </a:spcAft>
              <a:buFont typeface="+mj-lt"/>
              <a:buAutoNum type="arabicPeriod" startAt="6"/>
            </a:pPr>
            <a:r>
              <a:rPr lang="en-US" b="0" i="0" dirty="0">
                <a:solidFill>
                  <a:srgbClr val="000000"/>
                </a:solidFill>
                <a:effectLst/>
                <a:latin typeface="inherit"/>
              </a:rPr>
              <a:t>Teens gradually take on the roles that will be expected of them in adulthood. They learn to acquire the skills and manage the multiple demands that allow them to move into the labor market as well as meet expectations regarding commitment to family, community, and citizenship.</a:t>
            </a:r>
          </a:p>
          <a:p>
            <a:pPr marL="228600" indent="-228600" algn="l" fontAlgn="base">
              <a:spcBef>
                <a:spcPts val="150"/>
              </a:spcBef>
              <a:spcAft>
                <a:spcPts val="750"/>
              </a:spcAft>
              <a:buFont typeface="+mj-lt"/>
              <a:buAutoNum type="arabicPeriod" startAt="6"/>
            </a:pPr>
            <a:r>
              <a:rPr lang="en-US" b="0" i="0" dirty="0">
                <a:solidFill>
                  <a:srgbClr val="000000"/>
                </a:solidFill>
                <a:effectLst/>
                <a:latin typeface="inherit"/>
              </a:rPr>
              <a:t>Although the task of adolescence has sometimes been described as “separating” from parents and other caregivers, it is more widely seen now as adults and teens working together to negotiate a change in the relationship that balances autonomy and ongoing connection. The emphasis on each depends in part on the family’s ethnic background.</a:t>
            </a:r>
          </a:p>
          <a:p>
            <a:endParaRPr lang="en-US" dirty="0"/>
          </a:p>
        </p:txBody>
      </p:sp>
      <p:sp>
        <p:nvSpPr>
          <p:cNvPr id="4" name="Slide Number Placeholder 3">
            <a:extLst>
              <a:ext uri="{FF2B5EF4-FFF2-40B4-BE49-F238E27FC236}">
                <a16:creationId xmlns:a16="http://schemas.microsoft.com/office/drawing/2014/main" id="{9F8B824E-C442-681D-0CAC-0704E4A44104}"/>
              </a:ext>
            </a:extLst>
          </p:cNvPr>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4245726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https://youtu.be/P629TojpvDU?feature=shared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148782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Teens and Risk Taking, The National Academies of Sciences, Engineering, and Medicine, https://youtu.be/kh4-R9xFAys?feature=shared</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3993052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https://actforyouth.org/adolescence/identity.cfm</a:t>
            </a:r>
          </a:p>
        </p:txBody>
      </p:sp>
      <p:sp>
        <p:nvSpPr>
          <p:cNvPr id="4" name="Slide Number Placeholder 3"/>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581232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https://actforyouth.org/adolescence/identity.cfm</a:t>
            </a:r>
          </a:p>
        </p:txBody>
      </p:sp>
      <p:sp>
        <p:nvSpPr>
          <p:cNvPr id="4" name="Slide Number Placeholder 3"/>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2572664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https://youtu.be/gnEpRDh4Y2A?feature=shared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8331954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ideo" Target="https://www.youtube.com/embed/gnEpRDh4Y2A?feature=oembed" TargetMode="Externa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5.sv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image" Target="../media/image34.svg"/><Relationship Id="rId5" Type="http://schemas.openxmlformats.org/officeDocument/2006/relationships/diagramQuickStyle" Target="../diagrams/quickStyle1.xml"/><Relationship Id="rId10" Type="http://schemas.openxmlformats.org/officeDocument/2006/relationships/image" Target="../media/image33.svg"/><Relationship Id="rId4" Type="http://schemas.openxmlformats.org/officeDocument/2006/relationships/diagramLayout" Target="../diagrams/layout1.xml"/><Relationship Id="rId9" Type="http://schemas.openxmlformats.org/officeDocument/2006/relationships/image" Target="../media/image32.svg"/></Relationships>
</file>

<file path=ppt/slides/_rels/slide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40.sv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2.xml"/><Relationship Id="rId11" Type="http://schemas.openxmlformats.org/officeDocument/2006/relationships/image" Target="../media/image39.svg"/><Relationship Id="rId5" Type="http://schemas.openxmlformats.org/officeDocument/2006/relationships/diagramQuickStyle" Target="../diagrams/quickStyle2.xml"/><Relationship Id="rId10" Type="http://schemas.openxmlformats.org/officeDocument/2006/relationships/image" Target="../media/image38.svg"/><Relationship Id="rId4" Type="http://schemas.openxmlformats.org/officeDocument/2006/relationships/diagramLayout" Target="../diagrams/layout2.xml"/><Relationship Id="rId9"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ideo" Target="https://www.youtube.com/embed/P629TojpvDU?feature=oembed" TargetMode="External"/><Relationship Id="rId4" Type="http://schemas.openxmlformats.org/officeDocument/2006/relationships/image" Target="../media/image4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2.2: Understanding Youth Part 1</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26CC09-413B-617D-7C5B-7701B419BEC8}"/>
              </a:ext>
            </a:extLst>
          </p:cNvPr>
          <p:cNvSpPr>
            <a:spLocks noGrp="1"/>
          </p:cNvSpPr>
          <p:nvPr>
            <p:ph type="title"/>
          </p:nvPr>
        </p:nvSpPr>
        <p:spPr/>
        <p:txBody>
          <a:bodyPr/>
          <a:lstStyle/>
          <a:p>
            <a:r>
              <a:rPr lang="en-US" dirty="0"/>
              <a:t>Identity Formation</a:t>
            </a:r>
          </a:p>
        </p:txBody>
      </p:sp>
      <p:sp>
        <p:nvSpPr>
          <p:cNvPr id="8" name="Text Placeholder 7">
            <a:extLst>
              <a:ext uri="{FF2B5EF4-FFF2-40B4-BE49-F238E27FC236}">
                <a16:creationId xmlns:a16="http://schemas.microsoft.com/office/drawing/2014/main" id="{6DAA22C9-D8FE-8A3C-D84D-6A398FC312C2}"/>
              </a:ext>
            </a:extLst>
          </p:cNvPr>
          <p:cNvSpPr>
            <a:spLocks noGrp="1"/>
          </p:cNvSpPr>
          <p:nvPr>
            <p:ph type="body" idx="1"/>
          </p:nvPr>
        </p:nvSpPr>
        <p:spPr/>
        <p:txBody>
          <a:bodyPr/>
          <a:lstStyle/>
          <a:p>
            <a:r>
              <a:rPr lang="en-US" dirty="0"/>
              <a:t>A process of exploration and commitment</a:t>
            </a:r>
          </a:p>
        </p:txBody>
      </p:sp>
    </p:spTree>
    <p:extLst>
      <p:ext uri="{BB962C8B-B14F-4D97-AF65-F5344CB8AC3E}">
        <p14:creationId xmlns:p14="http://schemas.microsoft.com/office/powerpoint/2010/main" val="1429046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multi colored wooden stick figures">
            <a:extLst>
              <a:ext uri="{FF2B5EF4-FFF2-40B4-BE49-F238E27FC236}">
                <a16:creationId xmlns:a16="http://schemas.microsoft.com/office/drawing/2014/main" id="{93A6B4AF-D689-03EB-6DF3-6D349B8D2BC0}"/>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FCDFD1B6-C198-FF41-C6CD-9FCF2F5C7449}"/>
              </a:ext>
            </a:extLst>
          </p:cNvPr>
          <p:cNvSpPr>
            <a:spLocks noGrp="1"/>
          </p:cNvSpPr>
          <p:nvPr>
            <p:ph type="title"/>
          </p:nvPr>
        </p:nvSpPr>
        <p:spPr/>
        <p:txBody>
          <a:bodyPr/>
          <a:lstStyle/>
          <a:p>
            <a:r>
              <a:rPr lang="en-US" dirty="0"/>
              <a:t>What is identity?</a:t>
            </a:r>
          </a:p>
        </p:txBody>
      </p:sp>
      <p:sp>
        <p:nvSpPr>
          <p:cNvPr id="4" name="Content Placeholder 3">
            <a:extLst>
              <a:ext uri="{FF2B5EF4-FFF2-40B4-BE49-F238E27FC236}">
                <a16:creationId xmlns:a16="http://schemas.microsoft.com/office/drawing/2014/main" id="{DB66ECB9-5F0D-2A33-E2D6-3A39AC7CFF4E}"/>
              </a:ext>
            </a:extLst>
          </p:cNvPr>
          <p:cNvSpPr>
            <a:spLocks noGrp="1"/>
          </p:cNvSpPr>
          <p:nvPr>
            <p:ph sz="half" idx="1"/>
          </p:nvPr>
        </p:nvSpPr>
        <p:spPr/>
        <p:txBody>
          <a:bodyPr/>
          <a:lstStyle/>
          <a:p>
            <a:pPr marL="0" indent="0">
              <a:buNone/>
            </a:pPr>
            <a:r>
              <a:rPr lang="en-US" dirty="0"/>
              <a:t>Identity refers to our sense of who we are as individuals and as members of social groups. </a:t>
            </a:r>
          </a:p>
          <a:p>
            <a:pPr marL="0" indent="0">
              <a:buNone/>
            </a:pPr>
            <a:endParaRPr lang="en-US" dirty="0"/>
          </a:p>
          <a:p>
            <a:pPr marL="0" indent="0">
              <a:buNone/>
            </a:pPr>
            <a:r>
              <a:rPr lang="en-US" dirty="0"/>
              <a:t>Identities grow in response to both internal and external factors. </a:t>
            </a:r>
          </a:p>
        </p:txBody>
      </p:sp>
    </p:spTree>
    <p:extLst>
      <p:ext uri="{BB962C8B-B14F-4D97-AF65-F5344CB8AC3E}">
        <p14:creationId xmlns:p14="http://schemas.microsoft.com/office/powerpoint/2010/main" val="2750335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5DF0C3-25CF-0C40-E137-0ADDDE9847D2}"/>
              </a:ext>
            </a:extLst>
          </p:cNvPr>
          <p:cNvSpPr>
            <a:spLocks noGrp="1"/>
          </p:cNvSpPr>
          <p:nvPr>
            <p:ph type="body" idx="1"/>
          </p:nvPr>
        </p:nvSpPr>
        <p:spPr/>
        <p:txBody>
          <a:bodyPr/>
          <a:lstStyle/>
          <a:p>
            <a:r>
              <a:rPr lang="en-US" dirty="0"/>
              <a:t>Self-Identity</a:t>
            </a:r>
          </a:p>
        </p:txBody>
      </p:sp>
      <p:sp>
        <p:nvSpPr>
          <p:cNvPr id="3" name="Content Placeholder 2">
            <a:extLst>
              <a:ext uri="{FF2B5EF4-FFF2-40B4-BE49-F238E27FC236}">
                <a16:creationId xmlns:a16="http://schemas.microsoft.com/office/drawing/2014/main" id="{6973A384-38F5-BC24-3A94-9F6FAD5466FE}"/>
              </a:ext>
            </a:extLst>
          </p:cNvPr>
          <p:cNvSpPr>
            <a:spLocks noGrp="1"/>
          </p:cNvSpPr>
          <p:nvPr>
            <p:ph sz="half" idx="2"/>
          </p:nvPr>
        </p:nvSpPr>
        <p:spPr/>
        <p:txBody>
          <a:bodyPr/>
          <a:lstStyle/>
          <a:p>
            <a:pPr marL="0" indent="0">
              <a:buNone/>
            </a:pPr>
            <a:r>
              <a:rPr lang="en-US" b="1" dirty="0"/>
              <a:t>How we define ourselves </a:t>
            </a:r>
          </a:p>
          <a:p>
            <a:r>
              <a:rPr lang="en-US" dirty="0"/>
              <a:t>Self-identity forms the basis of our self-esteem. </a:t>
            </a:r>
          </a:p>
          <a:p>
            <a:r>
              <a:rPr lang="en-US" dirty="0"/>
              <a:t>In adolescence, the way we see ourselves changes in response to peers, family, and school, among other social environments. </a:t>
            </a:r>
          </a:p>
          <a:p>
            <a:r>
              <a:rPr lang="en-US" dirty="0"/>
              <a:t>Our self-identities shape our perceptions of belonging.</a:t>
            </a:r>
          </a:p>
        </p:txBody>
      </p:sp>
      <p:sp>
        <p:nvSpPr>
          <p:cNvPr id="4" name="Text Placeholder 3">
            <a:extLst>
              <a:ext uri="{FF2B5EF4-FFF2-40B4-BE49-F238E27FC236}">
                <a16:creationId xmlns:a16="http://schemas.microsoft.com/office/drawing/2014/main" id="{D008C0FB-8207-0D00-8E31-10447C0886AA}"/>
              </a:ext>
            </a:extLst>
          </p:cNvPr>
          <p:cNvSpPr>
            <a:spLocks noGrp="1"/>
          </p:cNvSpPr>
          <p:nvPr>
            <p:ph type="body" sz="quarter" idx="3"/>
          </p:nvPr>
        </p:nvSpPr>
        <p:spPr/>
        <p:txBody>
          <a:bodyPr/>
          <a:lstStyle/>
          <a:p>
            <a:r>
              <a:rPr lang="en-US" dirty="0"/>
              <a:t>Social Identity</a:t>
            </a:r>
          </a:p>
        </p:txBody>
      </p:sp>
      <p:sp>
        <p:nvSpPr>
          <p:cNvPr id="5" name="Content Placeholder 4">
            <a:extLst>
              <a:ext uri="{FF2B5EF4-FFF2-40B4-BE49-F238E27FC236}">
                <a16:creationId xmlns:a16="http://schemas.microsoft.com/office/drawing/2014/main" id="{4CBE29B9-4DDE-B9EF-45D3-CFF3D746F578}"/>
              </a:ext>
            </a:extLst>
          </p:cNvPr>
          <p:cNvSpPr>
            <a:spLocks noGrp="1"/>
          </p:cNvSpPr>
          <p:nvPr>
            <p:ph sz="quarter" idx="4"/>
          </p:nvPr>
        </p:nvSpPr>
        <p:spPr/>
        <p:txBody>
          <a:bodyPr/>
          <a:lstStyle/>
          <a:p>
            <a:pPr marL="0" indent="0">
              <a:buNone/>
            </a:pPr>
            <a:r>
              <a:rPr lang="en-US" dirty="0"/>
              <a:t>How others see us</a:t>
            </a:r>
          </a:p>
          <a:p>
            <a:r>
              <a:rPr lang="en-US" dirty="0"/>
              <a:t>Constructed by others and may differ from self-identity. </a:t>
            </a:r>
          </a:p>
          <a:p>
            <a:r>
              <a:rPr lang="en-US" dirty="0"/>
              <a:t>Typically, people categorize individuals according to broad, socially-defined labels.</a:t>
            </a:r>
          </a:p>
        </p:txBody>
      </p:sp>
      <p:sp>
        <p:nvSpPr>
          <p:cNvPr id="6" name="Title 5">
            <a:extLst>
              <a:ext uri="{FF2B5EF4-FFF2-40B4-BE49-F238E27FC236}">
                <a16:creationId xmlns:a16="http://schemas.microsoft.com/office/drawing/2014/main" id="{10F94FE6-3087-C020-AC37-B6CF5687C45B}"/>
              </a:ext>
            </a:extLst>
          </p:cNvPr>
          <p:cNvSpPr>
            <a:spLocks noGrp="1"/>
          </p:cNvSpPr>
          <p:nvPr>
            <p:ph type="title"/>
          </p:nvPr>
        </p:nvSpPr>
        <p:spPr/>
        <p:txBody>
          <a:bodyPr/>
          <a:lstStyle/>
          <a:p>
            <a:r>
              <a:rPr lang="en-US" dirty="0"/>
              <a:t>Sense of Self</a:t>
            </a:r>
          </a:p>
        </p:txBody>
      </p:sp>
    </p:spTree>
    <p:extLst>
      <p:ext uri="{BB962C8B-B14F-4D97-AF65-F5344CB8AC3E}">
        <p14:creationId xmlns:p14="http://schemas.microsoft.com/office/powerpoint/2010/main" val="4264395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69FA82-BEDF-6567-4D1B-0BA8977DCCD6}"/>
              </a:ext>
            </a:extLst>
          </p:cNvPr>
          <p:cNvSpPr>
            <a:spLocks noGrp="1"/>
          </p:cNvSpPr>
          <p:nvPr>
            <p:ph type="title"/>
          </p:nvPr>
        </p:nvSpPr>
        <p:spPr/>
        <p:txBody>
          <a:bodyPr/>
          <a:lstStyle/>
          <a:p>
            <a:r>
              <a:rPr lang="en-US" dirty="0"/>
              <a:t>Multiple Social Identities</a:t>
            </a:r>
          </a:p>
        </p:txBody>
      </p:sp>
      <p:grpSp>
        <p:nvGrpSpPr>
          <p:cNvPr id="85" name="Group 84">
            <a:extLst>
              <a:ext uri="{FF2B5EF4-FFF2-40B4-BE49-F238E27FC236}">
                <a16:creationId xmlns:a16="http://schemas.microsoft.com/office/drawing/2014/main" id="{5A3DD9E6-A6DA-CBCF-66AD-11978B0E3E0F}"/>
              </a:ext>
            </a:extLst>
          </p:cNvPr>
          <p:cNvGrpSpPr/>
          <p:nvPr/>
        </p:nvGrpSpPr>
        <p:grpSpPr>
          <a:xfrm>
            <a:off x="1982510" y="1098178"/>
            <a:ext cx="8226979" cy="5632637"/>
            <a:chOff x="1982510" y="1098178"/>
            <a:chExt cx="8226979" cy="5632637"/>
          </a:xfrm>
        </p:grpSpPr>
        <p:grpSp>
          <p:nvGrpSpPr>
            <p:cNvPr id="41" name="Group 40">
              <a:extLst>
                <a:ext uri="{FF2B5EF4-FFF2-40B4-BE49-F238E27FC236}">
                  <a16:creationId xmlns:a16="http://schemas.microsoft.com/office/drawing/2014/main" id="{C868B480-7F4A-BEB1-7F80-C5A61B1FA059}"/>
                </a:ext>
              </a:extLst>
            </p:cNvPr>
            <p:cNvGrpSpPr>
              <a:grpSpLocks noChangeAspect="1"/>
            </p:cNvGrpSpPr>
            <p:nvPr/>
          </p:nvGrpSpPr>
          <p:grpSpPr bwMode="auto">
            <a:xfrm>
              <a:off x="1982510" y="1098178"/>
              <a:ext cx="8226979" cy="5632637"/>
              <a:chOff x="1820" y="777"/>
              <a:chExt cx="4040" cy="2766"/>
            </a:xfrm>
          </p:grpSpPr>
          <p:sp>
            <p:nvSpPr>
              <p:cNvPr id="42" name="AutoShape 39">
                <a:extLst>
                  <a:ext uri="{FF2B5EF4-FFF2-40B4-BE49-F238E27FC236}">
                    <a16:creationId xmlns:a16="http://schemas.microsoft.com/office/drawing/2014/main" id="{36E97029-4E31-D6D4-D366-5B5CA19C127C}"/>
                  </a:ext>
                </a:extLst>
              </p:cNvPr>
              <p:cNvSpPr>
                <a:spLocks noChangeAspect="1" noChangeArrowheads="1" noTextEdit="1"/>
              </p:cNvSpPr>
              <p:nvPr/>
            </p:nvSpPr>
            <p:spPr bwMode="auto">
              <a:xfrm>
                <a:off x="1820" y="777"/>
                <a:ext cx="4040" cy="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1">
                <a:extLst>
                  <a:ext uri="{FF2B5EF4-FFF2-40B4-BE49-F238E27FC236}">
                    <a16:creationId xmlns:a16="http://schemas.microsoft.com/office/drawing/2014/main" id="{6CD6C452-5F09-4140-81B3-0B2464896DAB}"/>
                  </a:ext>
                </a:extLst>
              </p:cNvPr>
              <p:cNvSpPr>
                <a:spLocks/>
              </p:cNvSpPr>
              <p:nvPr/>
            </p:nvSpPr>
            <p:spPr bwMode="auto">
              <a:xfrm>
                <a:off x="3840" y="1038"/>
                <a:ext cx="722" cy="650"/>
              </a:xfrm>
              <a:custGeom>
                <a:avLst/>
                <a:gdLst>
                  <a:gd name="T0" fmla="*/ 0 w 6009"/>
                  <a:gd name="T1" fmla="*/ 0 h 5409"/>
                  <a:gd name="T2" fmla="*/ 6009 w 6009"/>
                  <a:gd name="T3" fmla="*/ 2186 h 5409"/>
                  <a:gd name="T4" fmla="*/ 3305 w 6009"/>
                  <a:gd name="T5" fmla="*/ 5409 h 5409"/>
                  <a:gd name="T6" fmla="*/ 0 w 6009"/>
                  <a:gd name="T7" fmla="*/ 4206 h 5409"/>
                  <a:gd name="T8" fmla="*/ 0 w 6009"/>
                  <a:gd name="T9" fmla="*/ 0 h 5409"/>
                </a:gdLst>
                <a:ahLst/>
                <a:cxnLst>
                  <a:cxn ang="0">
                    <a:pos x="T0" y="T1"/>
                  </a:cxn>
                  <a:cxn ang="0">
                    <a:pos x="T2" y="T3"/>
                  </a:cxn>
                  <a:cxn ang="0">
                    <a:pos x="T4" y="T5"/>
                  </a:cxn>
                  <a:cxn ang="0">
                    <a:pos x="T6" y="T7"/>
                  </a:cxn>
                  <a:cxn ang="0">
                    <a:pos x="T8" y="T9"/>
                  </a:cxn>
                </a:cxnLst>
                <a:rect l="0" t="0" r="r" b="b"/>
                <a:pathLst>
                  <a:path w="6009" h="5409">
                    <a:moveTo>
                      <a:pt x="0" y="0"/>
                    </a:moveTo>
                    <a:cubicBezTo>
                      <a:pt x="2198" y="0"/>
                      <a:pt x="4325" y="774"/>
                      <a:pt x="6009" y="2186"/>
                    </a:cubicBezTo>
                    <a:lnTo>
                      <a:pt x="3305" y="5409"/>
                    </a:lnTo>
                    <a:cubicBezTo>
                      <a:pt x="2379" y="4632"/>
                      <a:pt x="1209" y="4206"/>
                      <a:pt x="0" y="4206"/>
                    </a:cubicBezTo>
                    <a:lnTo>
                      <a:pt x="0" y="0"/>
                    </a:lnTo>
                    <a:close/>
                  </a:path>
                </a:pathLst>
              </a:custGeom>
              <a:solidFill>
                <a:srgbClr val="3CA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2">
                <a:extLst>
                  <a:ext uri="{FF2B5EF4-FFF2-40B4-BE49-F238E27FC236}">
                    <a16:creationId xmlns:a16="http://schemas.microsoft.com/office/drawing/2014/main" id="{1279C685-B401-BBF7-E357-AC901EA74A9D}"/>
                  </a:ext>
                </a:extLst>
              </p:cNvPr>
              <p:cNvSpPr>
                <a:spLocks/>
              </p:cNvSpPr>
              <p:nvPr/>
            </p:nvSpPr>
            <p:spPr bwMode="auto">
              <a:xfrm>
                <a:off x="4237" y="1301"/>
                <a:ext cx="708" cy="752"/>
              </a:xfrm>
              <a:custGeom>
                <a:avLst/>
                <a:gdLst>
                  <a:gd name="T0" fmla="*/ 2704 w 5901"/>
                  <a:gd name="T1" fmla="*/ 0 h 6268"/>
                  <a:gd name="T2" fmla="*/ 5901 w 5901"/>
                  <a:gd name="T3" fmla="*/ 5538 h 6268"/>
                  <a:gd name="T4" fmla="*/ 1758 w 5901"/>
                  <a:gd name="T5" fmla="*/ 6268 h 6268"/>
                  <a:gd name="T6" fmla="*/ 0 w 5901"/>
                  <a:gd name="T7" fmla="*/ 3223 h 6268"/>
                  <a:gd name="T8" fmla="*/ 2704 w 5901"/>
                  <a:gd name="T9" fmla="*/ 0 h 6268"/>
                </a:gdLst>
                <a:ahLst/>
                <a:cxnLst>
                  <a:cxn ang="0">
                    <a:pos x="T0" y="T1"/>
                  </a:cxn>
                  <a:cxn ang="0">
                    <a:pos x="T2" y="T3"/>
                  </a:cxn>
                  <a:cxn ang="0">
                    <a:pos x="T4" y="T5"/>
                  </a:cxn>
                  <a:cxn ang="0">
                    <a:pos x="T6" y="T7"/>
                  </a:cxn>
                  <a:cxn ang="0">
                    <a:pos x="T8" y="T9"/>
                  </a:cxn>
                </a:cxnLst>
                <a:rect l="0" t="0" r="r" b="b"/>
                <a:pathLst>
                  <a:path w="5901" h="6268">
                    <a:moveTo>
                      <a:pt x="2704" y="0"/>
                    </a:moveTo>
                    <a:cubicBezTo>
                      <a:pt x="4387" y="1413"/>
                      <a:pt x="5519" y="3374"/>
                      <a:pt x="5901" y="5538"/>
                    </a:cubicBezTo>
                    <a:lnTo>
                      <a:pt x="1758" y="6268"/>
                    </a:lnTo>
                    <a:cubicBezTo>
                      <a:pt x="1548" y="5078"/>
                      <a:pt x="926" y="4000"/>
                      <a:pt x="0" y="3223"/>
                    </a:cubicBezTo>
                    <a:lnTo>
                      <a:pt x="2704" y="0"/>
                    </a:lnTo>
                    <a:close/>
                  </a:path>
                </a:pathLst>
              </a:custGeom>
              <a:solidFill>
                <a:srgbClr val="00CE7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3">
                <a:extLst>
                  <a:ext uri="{FF2B5EF4-FFF2-40B4-BE49-F238E27FC236}">
                    <a16:creationId xmlns:a16="http://schemas.microsoft.com/office/drawing/2014/main" id="{E3285037-D1C3-F60C-B2DA-11E859069AD1}"/>
                  </a:ext>
                </a:extLst>
              </p:cNvPr>
              <p:cNvSpPr>
                <a:spLocks/>
              </p:cNvSpPr>
              <p:nvPr/>
            </p:nvSpPr>
            <p:spPr bwMode="auto">
              <a:xfrm>
                <a:off x="4375" y="1966"/>
                <a:ext cx="616" cy="756"/>
              </a:xfrm>
              <a:custGeom>
                <a:avLst/>
                <a:gdLst>
                  <a:gd name="T0" fmla="*/ 4753 w 5134"/>
                  <a:gd name="T1" fmla="*/ 0 h 6297"/>
                  <a:gd name="T2" fmla="*/ 3642 w 5134"/>
                  <a:gd name="T3" fmla="*/ 6297 h 6297"/>
                  <a:gd name="T4" fmla="*/ 0 w 5134"/>
                  <a:gd name="T5" fmla="*/ 4194 h 6297"/>
                  <a:gd name="T6" fmla="*/ 610 w 5134"/>
                  <a:gd name="T7" fmla="*/ 730 h 6297"/>
                  <a:gd name="T8" fmla="*/ 4753 w 5134"/>
                  <a:gd name="T9" fmla="*/ 0 h 6297"/>
                </a:gdLst>
                <a:ahLst/>
                <a:cxnLst>
                  <a:cxn ang="0">
                    <a:pos x="T0" y="T1"/>
                  </a:cxn>
                  <a:cxn ang="0">
                    <a:pos x="T2" y="T3"/>
                  </a:cxn>
                  <a:cxn ang="0">
                    <a:pos x="T4" y="T5"/>
                  </a:cxn>
                  <a:cxn ang="0">
                    <a:pos x="T6" y="T7"/>
                  </a:cxn>
                  <a:cxn ang="0">
                    <a:pos x="T8" y="T9"/>
                  </a:cxn>
                </a:cxnLst>
                <a:rect l="0" t="0" r="r" b="b"/>
                <a:pathLst>
                  <a:path w="5134" h="6297">
                    <a:moveTo>
                      <a:pt x="4753" y="0"/>
                    </a:moveTo>
                    <a:cubicBezTo>
                      <a:pt x="5134" y="2164"/>
                      <a:pt x="4741" y="4393"/>
                      <a:pt x="3642" y="6297"/>
                    </a:cubicBezTo>
                    <a:lnTo>
                      <a:pt x="0" y="4194"/>
                    </a:lnTo>
                    <a:cubicBezTo>
                      <a:pt x="604" y="3147"/>
                      <a:pt x="820" y="1921"/>
                      <a:pt x="610" y="730"/>
                    </a:cubicBezTo>
                    <a:lnTo>
                      <a:pt x="4753" y="0"/>
                    </a:lnTo>
                    <a:close/>
                  </a:path>
                </a:pathLst>
              </a:custGeom>
              <a:solidFill>
                <a:srgbClr val="D3042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4">
                <a:extLst>
                  <a:ext uri="{FF2B5EF4-FFF2-40B4-BE49-F238E27FC236}">
                    <a16:creationId xmlns:a16="http://schemas.microsoft.com/office/drawing/2014/main" id="{52739686-9C19-A655-6196-6ED7CC9F9081}"/>
                  </a:ext>
                </a:extLst>
              </p:cNvPr>
              <p:cNvSpPr>
                <a:spLocks/>
              </p:cNvSpPr>
              <p:nvPr/>
            </p:nvSpPr>
            <p:spPr bwMode="auto">
              <a:xfrm>
                <a:off x="4051" y="2469"/>
                <a:ext cx="761" cy="746"/>
              </a:xfrm>
              <a:custGeom>
                <a:avLst/>
                <a:gdLst>
                  <a:gd name="T0" fmla="*/ 6337 w 6337"/>
                  <a:gd name="T1" fmla="*/ 2104 h 6214"/>
                  <a:gd name="T2" fmla="*/ 1438 w 6337"/>
                  <a:gd name="T3" fmla="*/ 6214 h 6214"/>
                  <a:gd name="T4" fmla="*/ 0 w 6337"/>
                  <a:gd name="T5" fmla="*/ 2261 h 6214"/>
                  <a:gd name="T6" fmla="*/ 2694 w 6337"/>
                  <a:gd name="T7" fmla="*/ 0 h 6214"/>
                  <a:gd name="T8" fmla="*/ 6337 w 6337"/>
                  <a:gd name="T9" fmla="*/ 2104 h 6214"/>
                </a:gdLst>
                <a:ahLst/>
                <a:cxnLst>
                  <a:cxn ang="0">
                    <a:pos x="T0" y="T1"/>
                  </a:cxn>
                  <a:cxn ang="0">
                    <a:pos x="T2" y="T3"/>
                  </a:cxn>
                  <a:cxn ang="0">
                    <a:pos x="T4" y="T5"/>
                  </a:cxn>
                  <a:cxn ang="0">
                    <a:pos x="T6" y="T7"/>
                  </a:cxn>
                  <a:cxn ang="0">
                    <a:pos x="T8" y="T9"/>
                  </a:cxn>
                </a:cxnLst>
                <a:rect l="0" t="0" r="r" b="b"/>
                <a:pathLst>
                  <a:path w="6337" h="6214">
                    <a:moveTo>
                      <a:pt x="6337" y="2104"/>
                    </a:moveTo>
                    <a:cubicBezTo>
                      <a:pt x="5238" y="4007"/>
                      <a:pt x="3503" y="5462"/>
                      <a:pt x="1438" y="6214"/>
                    </a:cubicBezTo>
                    <a:lnTo>
                      <a:pt x="0" y="2261"/>
                    </a:lnTo>
                    <a:cubicBezTo>
                      <a:pt x="1136" y="1848"/>
                      <a:pt x="2089" y="1047"/>
                      <a:pt x="2694" y="0"/>
                    </a:cubicBezTo>
                    <a:lnTo>
                      <a:pt x="6337" y="2104"/>
                    </a:lnTo>
                    <a:close/>
                  </a:path>
                </a:pathLst>
              </a:custGeom>
              <a:solidFill>
                <a:srgbClr val="FFA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5">
                <a:extLst>
                  <a:ext uri="{FF2B5EF4-FFF2-40B4-BE49-F238E27FC236}">
                    <a16:creationId xmlns:a16="http://schemas.microsoft.com/office/drawing/2014/main" id="{7C1D30DC-E832-C7FD-3EA2-7546028E5755}"/>
                  </a:ext>
                </a:extLst>
              </p:cNvPr>
              <p:cNvSpPr>
                <a:spLocks/>
              </p:cNvSpPr>
              <p:nvPr/>
            </p:nvSpPr>
            <p:spPr bwMode="auto">
              <a:xfrm>
                <a:off x="3456" y="2740"/>
                <a:ext cx="768" cy="565"/>
              </a:xfrm>
              <a:custGeom>
                <a:avLst/>
                <a:gdLst>
                  <a:gd name="T0" fmla="*/ 6394 w 6394"/>
                  <a:gd name="T1" fmla="*/ 3953 h 4704"/>
                  <a:gd name="T2" fmla="*/ 0 w 6394"/>
                  <a:gd name="T3" fmla="*/ 3953 h 4704"/>
                  <a:gd name="T4" fmla="*/ 1439 w 6394"/>
                  <a:gd name="T5" fmla="*/ 0 h 4704"/>
                  <a:gd name="T6" fmla="*/ 4956 w 6394"/>
                  <a:gd name="T7" fmla="*/ 0 h 4704"/>
                  <a:gd name="T8" fmla="*/ 6394 w 6394"/>
                  <a:gd name="T9" fmla="*/ 3953 h 4704"/>
                </a:gdLst>
                <a:ahLst/>
                <a:cxnLst>
                  <a:cxn ang="0">
                    <a:pos x="T0" y="T1"/>
                  </a:cxn>
                  <a:cxn ang="0">
                    <a:pos x="T2" y="T3"/>
                  </a:cxn>
                  <a:cxn ang="0">
                    <a:pos x="T4" y="T5"/>
                  </a:cxn>
                  <a:cxn ang="0">
                    <a:pos x="T6" y="T7"/>
                  </a:cxn>
                  <a:cxn ang="0">
                    <a:pos x="T8" y="T9"/>
                  </a:cxn>
                </a:cxnLst>
                <a:rect l="0" t="0" r="r" b="b"/>
                <a:pathLst>
                  <a:path w="6394" h="4704">
                    <a:moveTo>
                      <a:pt x="6394" y="3953"/>
                    </a:moveTo>
                    <a:cubicBezTo>
                      <a:pt x="4329" y="4704"/>
                      <a:pt x="2065" y="4704"/>
                      <a:pt x="0" y="3953"/>
                    </a:cubicBezTo>
                    <a:lnTo>
                      <a:pt x="1439" y="0"/>
                    </a:lnTo>
                    <a:cubicBezTo>
                      <a:pt x="2575" y="413"/>
                      <a:pt x="3820" y="413"/>
                      <a:pt x="4956" y="0"/>
                    </a:cubicBezTo>
                    <a:lnTo>
                      <a:pt x="6394" y="3953"/>
                    </a:lnTo>
                    <a:close/>
                  </a:path>
                </a:pathLst>
              </a:custGeom>
              <a:solidFill>
                <a:srgbClr val="6E81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6">
                <a:extLst>
                  <a:ext uri="{FF2B5EF4-FFF2-40B4-BE49-F238E27FC236}">
                    <a16:creationId xmlns:a16="http://schemas.microsoft.com/office/drawing/2014/main" id="{7755E82D-570F-1374-FD60-94BC3AC56B0A}"/>
                  </a:ext>
                </a:extLst>
              </p:cNvPr>
              <p:cNvSpPr>
                <a:spLocks/>
              </p:cNvSpPr>
              <p:nvPr/>
            </p:nvSpPr>
            <p:spPr bwMode="auto">
              <a:xfrm>
                <a:off x="2869" y="2469"/>
                <a:ext cx="760" cy="746"/>
              </a:xfrm>
              <a:custGeom>
                <a:avLst/>
                <a:gdLst>
                  <a:gd name="T0" fmla="*/ 4898 w 6337"/>
                  <a:gd name="T1" fmla="*/ 6213 h 6213"/>
                  <a:gd name="T2" fmla="*/ 0 w 6337"/>
                  <a:gd name="T3" fmla="*/ 2103 h 6213"/>
                  <a:gd name="T4" fmla="*/ 3643 w 6337"/>
                  <a:gd name="T5" fmla="*/ 0 h 6213"/>
                  <a:gd name="T6" fmla="*/ 6337 w 6337"/>
                  <a:gd name="T7" fmla="*/ 2260 h 6213"/>
                  <a:gd name="T8" fmla="*/ 4898 w 6337"/>
                  <a:gd name="T9" fmla="*/ 6213 h 6213"/>
                </a:gdLst>
                <a:ahLst/>
                <a:cxnLst>
                  <a:cxn ang="0">
                    <a:pos x="T0" y="T1"/>
                  </a:cxn>
                  <a:cxn ang="0">
                    <a:pos x="T2" y="T3"/>
                  </a:cxn>
                  <a:cxn ang="0">
                    <a:pos x="T4" y="T5"/>
                  </a:cxn>
                  <a:cxn ang="0">
                    <a:pos x="T6" y="T7"/>
                  </a:cxn>
                  <a:cxn ang="0">
                    <a:pos x="T8" y="T9"/>
                  </a:cxn>
                </a:cxnLst>
                <a:rect l="0" t="0" r="r" b="b"/>
                <a:pathLst>
                  <a:path w="6337" h="6213">
                    <a:moveTo>
                      <a:pt x="4898" y="6213"/>
                    </a:moveTo>
                    <a:cubicBezTo>
                      <a:pt x="2833" y="5461"/>
                      <a:pt x="1099" y="4006"/>
                      <a:pt x="0" y="2103"/>
                    </a:cubicBezTo>
                    <a:lnTo>
                      <a:pt x="3643" y="0"/>
                    </a:lnTo>
                    <a:cubicBezTo>
                      <a:pt x="4247" y="1046"/>
                      <a:pt x="5201" y="1847"/>
                      <a:pt x="6337" y="2260"/>
                    </a:cubicBezTo>
                    <a:lnTo>
                      <a:pt x="4898" y="6213"/>
                    </a:lnTo>
                    <a:close/>
                  </a:path>
                </a:pathLst>
              </a:custGeom>
              <a:solidFill>
                <a:srgbClr val="D03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7">
                <a:extLst>
                  <a:ext uri="{FF2B5EF4-FFF2-40B4-BE49-F238E27FC236}">
                    <a16:creationId xmlns:a16="http://schemas.microsoft.com/office/drawing/2014/main" id="{B0F6D7B9-9ECA-3888-9E35-D57F322E2A7B}"/>
                  </a:ext>
                </a:extLst>
              </p:cNvPr>
              <p:cNvSpPr>
                <a:spLocks/>
              </p:cNvSpPr>
              <p:nvPr/>
            </p:nvSpPr>
            <p:spPr bwMode="auto">
              <a:xfrm>
                <a:off x="2689" y="1966"/>
                <a:ext cx="617" cy="756"/>
              </a:xfrm>
              <a:custGeom>
                <a:avLst/>
                <a:gdLst>
                  <a:gd name="T0" fmla="*/ 2984 w 10270"/>
                  <a:gd name="T1" fmla="*/ 12594 h 12594"/>
                  <a:gd name="T2" fmla="*/ 764 w 10270"/>
                  <a:gd name="T3" fmla="*/ 0 h 12594"/>
                  <a:gd name="T4" fmla="*/ 9048 w 10270"/>
                  <a:gd name="T5" fmla="*/ 1461 h 12594"/>
                  <a:gd name="T6" fmla="*/ 10270 w 10270"/>
                  <a:gd name="T7" fmla="*/ 8388 h 12594"/>
                  <a:gd name="T8" fmla="*/ 2984 w 10270"/>
                  <a:gd name="T9" fmla="*/ 12594 h 12594"/>
                </a:gdLst>
                <a:ahLst/>
                <a:cxnLst>
                  <a:cxn ang="0">
                    <a:pos x="T0" y="T1"/>
                  </a:cxn>
                  <a:cxn ang="0">
                    <a:pos x="T2" y="T3"/>
                  </a:cxn>
                  <a:cxn ang="0">
                    <a:pos x="T4" y="T5"/>
                  </a:cxn>
                  <a:cxn ang="0">
                    <a:pos x="T6" y="T7"/>
                  </a:cxn>
                  <a:cxn ang="0">
                    <a:pos x="T8" y="T9"/>
                  </a:cxn>
                </a:cxnLst>
                <a:rect l="0" t="0" r="r" b="b"/>
                <a:pathLst>
                  <a:path w="10270" h="12594">
                    <a:moveTo>
                      <a:pt x="2984" y="12594"/>
                    </a:moveTo>
                    <a:cubicBezTo>
                      <a:pt x="787" y="8788"/>
                      <a:pt x="0" y="4329"/>
                      <a:pt x="764" y="0"/>
                    </a:cubicBezTo>
                    <a:lnTo>
                      <a:pt x="9048" y="1461"/>
                    </a:lnTo>
                    <a:cubicBezTo>
                      <a:pt x="8629" y="3842"/>
                      <a:pt x="9061" y="6294"/>
                      <a:pt x="10270" y="8388"/>
                    </a:cubicBezTo>
                    <a:lnTo>
                      <a:pt x="2984" y="12594"/>
                    </a:lnTo>
                    <a:close/>
                  </a:path>
                </a:pathLst>
              </a:custGeom>
              <a:solidFill>
                <a:srgbClr val="006BB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8">
                <a:extLst>
                  <a:ext uri="{FF2B5EF4-FFF2-40B4-BE49-F238E27FC236}">
                    <a16:creationId xmlns:a16="http://schemas.microsoft.com/office/drawing/2014/main" id="{B42748DE-21DD-08EF-CE57-3236934A1528}"/>
                  </a:ext>
                </a:extLst>
              </p:cNvPr>
              <p:cNvSpPr>
                <a:spLocks/>
              </p:cNvSpPr>
              <p:nvPr/>
            </p:nvSpPr>
            <p:spPr bwMode="auto">
              <a:xfrm>
                <a:off x="2735" y="1301"/>
                <a:ext cx="709" cy="752"/>
              </a:xfrm>
              <a:custGeom>
                <a:avLst/>
                <a:gdLst>
                  <a:gd name="T0" fmla="*/ 0 w 11801"/>
                  <a:gd name="T1" fmla="*/ 11075 h 12536"/>
                  <a:gd name="T2" fmla="*/ 6394 w 11801"/>
                  <a:gd name="T3" fmla="*/ 0 h 12536"/>
                  <a:gd name="T4" fmla="*/ 11801 w 11801"/>
                  <a:gd name="T5" fmla="*/ 6445 h 12536"/>
                  <a:gd name="T6" fmla="*/ 8284 w 11801"/>
                  <a:gd name="T7" fmla="*/ 12536 h 12536"/>
                  <a:gd name="T8" fmla="*/ 0 w 11801"/>
                  <a:gd name="T9" fmla="*/ 11075 h 12536"/>
                </a:gdLst>
                <a:ahLst/>
                <a:cxnLst>
                  <a:cxn ang="0">
                    <a:pos x="T0" y="T1"/>
                  </a:cxn>
                  <a:cxn ang="0">
                    <a:pos x="T2" y="T3"/>
                  </a:cxn>
                  <a:cxn ang="0">
                    <a:pos x="T4" y="T5"/>
                  </a:cxn>
                  <a:cxn ang="0">
                    <a:pos x="T6" y="T7"/>
                  </a:cxn>
                  <a:cxn ang="0">
                    <a:pos x="T8" y="T9"/>
                  </a:cxn>
                </a:cxnLst>
                <a:rect l="0" t="0" r="r" b="b"/>
                <a:pathLst>
                  <a:path w="11801" h="12536">
                    <a:moveTo>
                      <a:pt x="0" y="11075"/>
                    </a:moveTo>
                    <a:cubicBezTo>
                      <a:pt x="763" y="6747"/>
                      <a:pt x="3027" y="2826"/>
                      <a:pt x="6394" y="0"/>
                    </a:cubicBezTo>
                    <a:lnTo>
                      <a:pt x="11801" y="6445"/>
                    </a:lnTo>
                    <a:cubicBezTo>
                      <a:pt x="9949" y="7999"/>
                      <a:pt x="8704" y="10155"/>
                      <a:pt x="8284" y="12536"/>
                    </a:cubicBezTo>
                    <a:lnTo>
                      <a:pt x="0" y="11075"/>
                    </a:lnTo>
                    <a:close/>
                  </a:path>
                </a:pathLst>
              </a:custGeom>
              <a:solidFill>
                <a:srgbClr val="FF47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9">
                <a:extLst>
                  <a:ext uri="{FF2B5EF4-FFF2-40B4-BE49-F238E27FC236}">
                    <a16:creationId xmlns:a16="http://schemas.microsoft.com/office/drawing/2014/main" id="{66E97B25-9811-2B5C-648E-80E9AC0F5CC9}"/>
                  </a:ext>
                </a:extLst>
              </p:cNvPr>
              <p:cNvSpPr>
                <a:spLocks/>
              </p:cNvSpPr>
              <p:nvPr/>
            </p:nvSpPr>
            <p:spPr bwMode="auto">
              <a:xfrm>
                <a:off x="3119" y="1038"/>
                <a:ext cx="721" cy="650"/>
              </a:xfrm>
              <a:custGeom>
                <a:avLst/>
                <a:gdLst>
                  <a:gd name="T0" fmla="*/ 0 w 6008"/>
                  <a:gd name="T1" fmla="*/ 2186 h 5409"/>
                  <a:gd name="T2" fmla="*/ 6008 w 6008"/>
                  <a:gd name="T3" fmla="*/ 0 h 5409"/>
                  <a:gd name="T4" fmla="*/ 6008 w 6008"/>
                  <a:gd name="T5" fmla="*/ 4206 h 5409"/>
                  <a:gd name="T6" fmla="*/ 2704 w 6008"/>
                  <a:gd name="T7" fmla="*/ 5409 h 5409"/>
                  <a:gd name="T8" fmla="*/ 0 w 6008"/>
                  <a:gd name="T9" fmla="*/ 2186 h 5409"/>
                </a:gdLst>
                <a:ahLst/>
                <a:cxnLst>
                  <a:cxn ang="0">
                    <a:pos x="T0" y="T1"/>
                  </a:cxn>
                  <a:cxn ang="0">
                    <a:pos x="T2" y="T3"/>
                  </a:cxn>
                  <a:cxn ang="0">
                    <a:pos x="T4" y="T5"/>
                  </a:cxn>
                  <a:cxn ang="0">
                    <a:pos x="T6" y="T7"/>
                  </a:cxn>
                  <a:cxn ang="0">
                    <a:pos x="T8" y="T9"/>
                  </a:cxn>
                </a:cxnLst>
                <a:rect l="0" t="0" r="r" b="b"/>
                <a:pathLst>
                  <a:path w="6008" h="5409">
                    <a:moveTo>
                      <a:pt x="0" y="2186"/>
                    </a:moveTo>
                    <a:cubicBezTo>
                      <a:pt x="1683" y="774"/>
                      <a:pt x="3811" y="0"/>
                      <a:pt x="6008" y="0"/>
                    </a:cubicBezTo>
                    <a:lnTo>
                      <a:pt x="6008" y="4206"/>
                    </a:lnTo>
                    <a:cubicBezTo>
                      <a:pt x="4800" y="4206"/>
                      <a:pt x="3630" y="4632"/>
                      <a:pt x="2704" y="5409"/>
                    </a:cubicBezTo>
                    <a:lnTo>
                      <a:pt x="0" y="2186"/>
                    </a:lnTo>
                    <a:close/>
                  </a:path>
                </a:pathLst>
              </a:custGeom>
              <a:solidFill>
                <a:srgbClr val="25374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Rectangle 50">
                <a:extLst>
                  <a:ext uri="{FF2B5EF4-FFF2-40B4-BE49-F238E27FC236}">
                    <a16:creationId xmlns:a16="http://schemas.microsoft.com/office/drawing/2014/main" id="{E6CAB8FB-55C3-72CB-7429-A1A13AEF1628}"/>
                  </a:ext>
                </a:extLst>
              </p:cNvPr>
              <p:cNvSpPr>
                <a:spLocks noChangeArrowheads="1"/>
              </p:cNvSpPr>
              <p:nvPr/>
            </p:nvSpPr>
            <p:spPr bwMode="auto">
              <a:xfrm>
                <a:off x="3991" y="1266"/>
                <a:ext cx="353"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Education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3" name="Rectangle 51">
                <a:extLst>
                  <a:ext uri="{FF2B5EF4-FFF2-40B4-BE49-F238E27FC236}">
                    <a16:creationId xmlns:a16="http://schemas.microsoft.com/office/drawing/2014/main" id="{E7CE1DA1-34FA-D667-9D4A-E93FF121EC01}"/>
                  </a:ext>
                </a:extLst>
              </p:cNvPr>
              <p:cNvSpPr>
                <a:spLocks noChangeArrowheads="1"/>
              </p:cNvSpPr>
              <p:nvPr/>
            </p:nvSpPr>
            <p:spPr bwMode="auto">
              <a:xfrm>
                <a:off x="4416" y="1618"/>
                <a:ext cx="369" cy="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Political Belief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4" name="Rectangle 52">
                <a:extLst>
                  <a:ext uri="{FF2B5EF4-FFF2-40B4-BE49-F238E27FC236}">
                    <a16:creationId xmlns:a16="http://schemas.microsoft.com/office/drawing/2014/main" id="{993B5E1D-A6A9-E17B-4ECC-24162C5BE008}"/>
                  </a:ext>
                </a:extLst>
              </p:cNvPr>
              <p:cNvSpPr>
                <a:spLocks noChangeArrowheads="1"/>
              </p:cNvSpPr>
              <p:nvPr/>
            </p:nvSpPr>
            <p:spPr bwMode="auto">
              <a:xfrm>
                <a:off x="4609" y="2248"/>
                <a:ext cx="231"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Family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5" name="Rectangle 53">
                <a:extLst>
                  <a:ext uri="{FF2B5EF4-FFF2-40B4-BE49-F238E27FC236}">
                    <a16:creationId xmlns:a16="http://schemas.microsoft.com/office/drawing/2014/main" id="{116CACD0-5D04-655D-5EBE-84FC126BA4F7}"/>
                  </a:ext>
                </a:extLst>
              </p:cNvPr>
              <p:cNvSpPr>
                <a:spLocks noChangeArrowheads="1"/>
              </p:cNvSpPr>
              <p:nvPr/>
            </p:nvSpPr>
            <p:spPr bwMode="auto">
              <a:xfrm>
                <a:off x="4126" y="2780"/>
                <a:ext cx="580"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Organizational Role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7" name="Rectangle 55">
                <a:extLst>
                  <a:ext uri="{FF2B5EF4-FFF2-40B4-BE49-F238E27FC236}">
                    <a16:creationId xmlns:a16="http://schemas.microsoft.com/office/drawing/2014/main" id="{27C3452F-CE17-5FA7-B97C-E3E91CC69AD6}"/>
                  </a:ext>
                </a:extLst>
              </p:cNvPr>
              <p:cNvSpPr>
                <a:spLocks noChangeArrowheads="1"/>
              </p:cNvSpPr>
              <p:nvPr/>
            </p:nvSpPr>
            <p:spPr bwMode="auto">
              <a:xfrm>
                <a:off x="3540" y="2930"/>
                <a:ext cx="605"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Language and Communication Skills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0" name="Rectangle 58">
                <a:extLst>
                  <a:ext uri="{FF2B5EF4-FFF2-40B4-BE49-F238E27FC236}">
                    <a16:creationId xmlns:a16="http://schemas.microsoft.com/office/drawing/2014/main" id="{FFC1357B-B886-F262-BBC2-3F12A7A2B1DF}"/>
                  </a:ext>
                </a:extLst>
              </p:cNvPr>
              <p:cNvSpPr>
                <a:spLocks noChangeArrowheads="1"/>
              </p:cNvSpPr>
              <p:nvPr/>
            </p:nvSpPr>
            <p:spPr bwMode="auto">
              <a:xfrm>
                <a:off x="3123" y="2785"/>
                <a:ext cx="268"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Income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1" name="Rectangle 59">
                <a:extLst>
                  <a:ext uri="{FF2B5EF4-FFF2-40B4-BE49-F238E27FC236}">
                    <a16:creationId xmlns:a16="http://schemas.microsoft.com/office/drawing/2014/main" id="{045D9A30-CA9B-307C-3073-18093AAA4C98}"/>
                  </a:ext>
                </a:extLst>
              </p:cNvPr>
              <p:cNvSpPr>
                <a:spLocks noChangeArrowheads="1"/>
              </p:cNvSpPr>
              <p:nvPr/>
            </p:nvSpPr>
            <p:spPr bwMode="auto">
              <a:xfrm>
                <a:off x="2836" y="2248"/>
                <a:ext cx="287"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Religion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2" name="Rectangle 60">
                <a:extLst>
                  <a:ext uri="{FF2B5EF4-FFF2-40B4-BE49-F238E27FC236}">
                    <a16:creationId xmlns:a16="http://schemas.microsoft.com/office/drawing/2014/main" id="{872DB7F7-5096-C348-5A04-085210CDBE6E}"/>
                  </a:ext>
                </a:extLst>
              </p:cNvPr>
              <p:cNvSpPr>
                <a:spLocks noChangeArrowheads="1"/>
              </p:cNvSpPr>
              <p:nvPr/>
            </p:nvSpPr>
            <p:spPr bwMode="auto">
              <a:xfrm>
                <a:off x="2859" y="1667"/>
                <a:ext cx="42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Appearance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61">
                <a:extLst>
                  <a:ext uri="{FF2B5EF4-FFF2-40B4-BE49-F238E27FC236}">
                    <a16:creationId xmlns:a16="http://schemas.microsoft.com/office/drawing/2014/main" id="{58A255C4-11B5-B01A-AAC5-538BC45391CD}"/>
                  </a:ext>
                </a:extLst>
              </p:cNvPr>
              <p:cNvSpPr>
                <a:spLocks noChangeArrowheads="1"/>
              </p:cNvSpPr>
              <p:nvPr/>
            </p:nvSpPr>
            <p:spPr bwMode="auto">
              <a:xfrm>
                <a:off x="3306" y="1222"/>
                <a:ext cx="418"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Work Experience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65" name="Group 64">
              <a:extLst>
                <a:ext uri="{FF2B5EF4-FFF2-40B4-BE49-F238E27FC236}">
                  <a16:creationId xmlns:a16="http://schemas.microsoft.com/office/drawing/2014/main" id="{FECE3A8A-7D76-3A1D-FEBA-C664B0F32855}"/>
                </a:ext>
              </a:extLst>
            </p:cNvPr>
            <p:cNvGrpSpPr>
              <a:grpSpLocks noChangeAspect="1"/>
            </p:cNvGrpSpPr>
            <p:nvPr/>
          </p:nvGrpSpPr>
          <p:grpSpPr bwMode="auto">
            <a:xfrm>
              <a:off x="2433043" y="2313900"/>
              <a:ext cx="7325911" cy="3059099"/>
              <a:chOff x="528" y="777"/>
              <a:chExt cx="6624" cy="2766"/>
            </a:xfrm>
          </p:grpSpPr>
          <p:sp>
            <p:nvSpPr>
              <p:cNvPr id="66" name="AutoShape 63">
                <a:extLst>
                  <a:ext uri="{FF2B5EF4-FFF2-40B4-BE49-F238E27FC236}">
                    <a16:creationId xmlns:a16="http://schemas.microsoft.com/office/drawing/2014/main" id="{3446B763-B7FA-9ACD-D724-5024D1E05AEB}"/>
                  </a:ext>
                </a:extLst>
              </p:cNvPr>
              <p:cNvSpPr>
                <a:spLocks noChangeAspect="1" noChangeArrowheads="1" noTextEdit="1"/>
              </p:cNvSpPr>
              <p:nvPr/>
            </p:nvSpPr>
            <p:spPr bwMode="auto">
              <a:xfrm>
                <a:off x="528" y="777"/>
                <a:ext cx="6624" cy="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5">
                <a:extLst>
                  <a:ext uri="{FF2B5EF4-FFF2-40B4-BE49-F238E27FC236}">
                    <a16:creationId xmlns:a16="http://schemas.microsoft.com/office/drawing/2014/main" id="{62D35BCB-802D-0533-18C1-47BFF615698B}"/>
                  </a:ext>
                </a:extLst>
              </p:cNvPr>
              <p:cNvSpPr>
                <a:spLocks/>
              </p:cNvSpPr>
              <p:nvPr/>
            </p:nvSpPr>
            <p:spPr bwMode="auto">
              <a:xfrm>
                <a:off x="3840" y="866"/>
                <a:ext cx="1121" cy="1295"/>
              </a:xfrm>
              <a:custGeom>
                <a:avLst/>
                <a:gdLst>
                  <a:gd name="T0" fmla="*/ 0 w 4671"/>
                  <a:gd name="T1" fmla="*/ 0 h 5394"/>
                  <a:gd name="T2" fmla="*/ 4671 w 4671"/>
                  <a:gd name="T3" fmla="*/ 2697 h 5394"/>
                  <a:gd name="T4" fmla="*/ 0 w 4671"/>
                  <a:gd name="T5" fmla="*/ 5394 h 5394"/>
                  <a:gd name="T6" fmla="*/ 0 w 4671"/>
                  <a:gd name="T7" fmla="*/ 0 h 5394"/>
                </a:gdLst>
                <a:ahLst/>
                <a:cxnLst>
                  <a:cxn ang="0">
                    <a:pos x="T0" y="T1"/>
                  </a:cxn>
                  <a:cxn ang="0">
                    <a:pos x="T2" y="T3"/>
                  </a:cxn>
                  <a:cxn ang="0">
                    <a:pos x="T4" y="T5"/>
                  </a:cxn>
                  <a:cxn ang="0">
                    <a:pos x="T6" y="T7"/>
                  </a:cxn>
                </a:cxnLst>
                <a:rect l="0" t="0" r="r" b="b"/>
                <a:pathLst>
                  <a:path w="4671" h="5394">
                    <a:moveTo>
                      <a:pt x="0" y="0"/>
                    </a:moveTo>
                    <a:cubicBezTo>
                      <a:pt x="1927" y="0"/>
                      <a:pt x="3707" y="1028"/>
                      <a:pt x="4671" y="2697"/>
                    </a:cubicBezTo>
                    <a:lnTo>
                      <a:pt x="0" y="5394"/>
                    </a:lnTo>
                    <a:lnTo>
                      <a:pt x="0" y="0"/>
                    </a:lnTo>
                    <a:close/>
                  </a:path>
                </a:pathLst>
              </a:custGeom>
              <a:solidFill>
                <a:srgbClr val="3CAA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6">
                <a:extLst>
                  <a:ext uri="{FF2B5EF4-FFF2-40B4-BE49-F238E27FC236}">
                    <a16:creationId xmlns:a16="http://schemas.microsoft.com/office/drawing/2014/main" id="{0F6A80A1-9E5F-B419-636D-D7F2E35477FF}"/>
                  </a:ext>
                </a:extLst>
              </p:cNvPr>
              <p:cNvSpPr>
                <a:spLocks/>
              </p:cNvSpPr>
              <p:nvPr/>
            </p:nvSpPr>
            <p:spPr bwMode="auto">
              <a:xfrm>
                <a:off x="3840" y="866"/>
                <a:ext cx="1121" cy="1295"/>
              </a:xfrm>
              <a:custGeom>
                <a:avLst/>
                <a:gdLst>
                  <a:gd name="T0" fmla="*/ 0 w 4671"/>
                  <a:gd name="T1" fmla="*/ 0 h 5394"/>
                  <a:gd name="T2" fmla="*/ 4671 w 4671"/>
                  <a:gd name="T3" fmla="*/ 2697 h 5394"/>
                  <a:gd name="T4" fmla="*/ 0 w 4671"/>
                  <a:gd name="T5" fmla="*/ 5394 h 5394"/>
                  <a:gd name="T6" fmla="*/ 0 w 4671"/>
                  <a:gd name="T7" fmla="*/ 0 h 5394"/>
                </a:gdLst>
                <a:ahLst/>
                <a:cxnLst>
                  <a:cxn ang="0">
                    <a:pos x="T0" y="T1"/>
                  </a:cxn>
                  <a:cxn ang="0">
                    <a:pos x="T2" y="T3"/>
                  </a:cxn>
                  <a:cxn ang="0">
                    <a:pos x="T4" y="T5"/>
                  </a:cxn>
                  <a:cxn ang="0">
                    <a:pos x="T6" y="T7"/>
                  </a:cxn>
                </a:cxnLst>
                <a:rect l="0" t="0" r="r" b="b"/>
                <a:pathLst>
                  <a:path w="4671" h="5394">
                    <a:moveTo>
                      <a:pt x="0" y="0"/>
                    </a:moveTo>
                    <a:cubicBezTo>
                      <a:pt x="1927" y="0"/>
                      <a:pt x="3707" y="1028"/>
                      <a:pt x="4671" y="2697"/>
                    </a:cubicBezTo>
                    <a:lnTo>
                      <a:pt x="0" y="5394"/>
                    </a:lnTo>
                    <a:lnTo>
                      <a:pt x="0" y="0"/>
                    </a:lnTo>
                    <a:close/>
                  </a:path>
                </a:pathLst>
              </a:custGeom>
              <a:noFill/>
              <a:ln w="19050"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67">
                <a:extLst>
                  <a:ext uri="{FF2B5EF4-FFF2-40B4-BE49-F238E27FC236}">
                    <a16:creationId xmlns:a16="http://schemas.microsoft.com/office/drawing/2014/main" id="{39A41E50-650B-600B-BC8A-1F82254DB342}"/>
                  </a:ext>
                </a:extLst>
              </p:cNvPr>
              <p:cNvSpPr>
                <a:spLocks/>
              </p:cNvSpPr>
              <p:nvPr/>
            </p:nvSpPr>
            <p:spPr bwMode="auto">
              <a:xfrm>
                <a:off x="3840" y="1513"/>
                <a:ext cx="1353" cy="1295"/>
              </a:xfrm>
              <a:custGeom>
                <a:avLst/>
                <a:gdLst>
                  <a:gd name="T0" fmla="*/ 4671 w 5634"/>
                  <a:gd name="T1" fmla="*/ 0 h 5394"/>
                  <a:gd name="T2" fmla="*/ 4671 w 5634"/>
                  <a:gd name="T3" fmla="*/ 5394 h 5394"/>
                  <a:gd name="T4" fmla="*/ 0 w 5634"/>
                  <a:gd name="T5" fmla="*/ 2697 h 5394"/>
                  <a:gd name="T6" fmla="*/ 4671 w 5634"/>
                  <a:gd name="T7" fmla="*/ 0 h 5394"/>
                </a:gdLst>
                <a:ahLst/>
                <a:cxnLst>
                  <a:cxn ang="0">
                    <a:pos x="T0" y="T1"/>
                  </a:cxn>
                  <a:cxn ang="0">
                    <a:pos x="T2" y="T3"/>
                  </a:cxn>
                  <a:cxn ang="0">
                    <a:pos x="T4" y="T5"/>
                  </a:cxn>
                  <a:cxn ang="0">
                    <a:pos x="T6" y="T7"/>
                  </a:cxn>
                </a:cxnLst>
                <a:rect l="0" t="0" r="r" b="b"/>
                <a:pathLst>
                  <a:path w="5634" h="5394">
                    <a:moveTo>
                      <a:pt x="4671" y="0"/>
                    </a:moveTo>
                    <a:cubicBezTo>
                      <a:pt x="5634" y="1669"/>
                      <a:pt x="5634" y="3725"/>
                      <a:pt x="4671" y="5394"/>
                    </a:cubicBezTo>
                    <a:lnTo>
                      <a:pt x="0" y="2697"/>
                    </a:lnTo>
                    <a:lnTo>
                      <a:pt x="4671" y="0"/>
                    </a:lnTo>
                    <a:close/>
                  </a:path>
                </a:pathLst>
              </a:custGeom>
              <a:solidFill>
                <a:srgbClr val="00CE7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8">
                <a:extLst>
                  <a:ext uri="{FF2B5EF4-FFF2-40B4-BE49-F238E27FC236}">
                    <a16:creationId xmlns:a16="http://schemas.microsoft.com/office/drawing/2014/main" id="{DC660CF5-CB08-A3E7-44AD-CC28DE96119B}"/>
                  </a:ext>
                </a:extLst>
              </p:cNvPr>
              <p:cNvSpPr>
                <a:spLocks/>
              </p:cNvSpPr>
              <p:nvPr/>
            </p:nvSpPr>
            <p:spPr bwMode="auto">
              <a:xfrm>
                <a:off x="3840" y="1513"/>
                <a:ext cx="1353" cy="1295"/>
              </a:xfrm>
              <a:custGeom>
                <a:avLst/>
                <a:gdLst>
                  <a:gd name="T0" fmla="*/ 4671 w 5634"/>
                  <a:gd name="T1" fmla="*/ 0 h 5394"/>
                  <a:gd name="T2" fmla="*/ 4671 w 5634"/>
                  <a:gd name="T3" fmla="*/ 5394 h 5394"/>
                  <a:gd name="T4" fmla="*/ 0 w 5634"/>
                  <a:gd name="T5" fmla="*/ 2697 h 5394"/>
                  <a:gd name="T6" fmla="*/ 4671 w 5634"/>
                  <a:gd name="T7" fmla="*/ 0 h 5394"/>
                </a:gdLst>
                <a:ahLst/>
                <a:cxnLst>
                  <a:cxn ang="0">
                    <a:pos x="T0" y="T1"/>
                  </a:cxn>
                  <a:cxn ang="0">
                    <a:pos x="T2" y="T3"/>
                  </a:cxn>
                  <a:cxn ang="0">
                    <a:pos x="T4" y="T5"/>
                  </a:cxn>
                  <a:cxn ang="0">
                    <a:pos x="T6" y="T7"/>
                  </a:cxn>
                </a:cxnLst>
                <a:rect l="0" t="0" r="r" b="b"/>
                <a:pathLst>
                  <a:path w="5634" h="5394">
                    <a:moveTo>
                      <a:pt x="4671" y="0"/>
                    </a:moveTo>
                    <a:cubicBezTo>
                      <a:pt x="5634" y="1669"/>
                      <a:pt x="5634" y="3725"/>
                      <a:pt x="4671" y="5394"/>
                    </a:cubicBezTo>
                    <a:lnTo>
                      <a:pt x="0" y="2697"/>
                    </a:lnTo>
                    <a:lnTo>
                      <a:pt x="4671" y="0"/>
                    </a:lnTo>
                    <a:close/>
                  </a:path>
                </a:pathLst>
              </a:custGeom>
              <a:noFill/>
              <a:ln w="19050"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69">
                <a:extLst>
                  <a:ext uri="{FF2B5EF4-FFF2-40B4-BE49-F238E27FC236}">
                    <a16:creationId xmlns:a16="http://schemas.microsoft.com/office/drawing/2014/main" id="{2A4C9762-F306-79A0-00C2-0D850AA9BA10}"/>
                  </a:ext>
                </a:extLst>
              </p:cNvPr>
              <p:cNvSpPr>
                <a:spLocks/>
              </p:cNvSpPr>
              <p:nvPr/>
            </p:nvSpPr>
            <p:spPr bwMode="auto">
              <a:xfrm>
                <a:off x="3840" y="2161"/>
                <a:ext cx="1121" cy="1295"/>
              </a:xfrm>
              <a:custGeom>
                <a:avLst/>
                <a:gdLst>
                  <a:gd name="T0" fmla="*/ 4671 w 4671"/>
                  <a:gd name="T1" fmla="*/ 2697 h 5393"/>
                  <a:gd name="T2" fmla="*/ 0 w 4671"/>
                  <a:gd name="T3" fmla="*/ 5393 h 5393"/>
                  <a:gd name="T4" fmla="*/ 0 w 4671"/>
                  <a:gd name="T5" fmla="*/ 0 h 5393"/>
                  <a:gd name="T6" fmla="*/ 4671 w 4671"/>
                  <a:gd name="T7" fmla="*/ 2697 h 5393"/>
                </a:gdLst>
                <a:ahLst/>
                <a:cxnLst>
                  <a:cxn ang="0">
                    <a:pos x="T0" y="T1"/>
                  </a:cxn>
                  <a:cxn ang="0">
                    <a:pos x="T2" y="T3"/>
                  </a:cxn>
                  <a:cxn ang="0">
                    <a:pos x="T4" y="T5"/>
                  </a:cxn>
                  <a:cxn ang="0">
                    <a:pos x="T6" y="T7"/>
                  </a:cxn>
                </a:cxnLst>
                <a:rect l="0" t="0" r="r" b="b"/>
                <a:pathLst>
                  <a:path w="4671" h="5393">
                    <a:moveTo>
                      <a:pt x="4671" y="2697"/>
                    </a:moveTo>
                    <a:cubicBezTo>
                      <a:pt x="3707" y="4365"/>
                      <a:pt x="1927" y="5393"/>
                      <a:pt x="0" y="5393"/>
                    </a:cubicBezTo>
                    <a:lnTo>
                      <a:pt x="0" y="0"/>
                    </a:lnTo>
                    <a:lnTo>
                      <a:pt x="4671" y="2697"/>
                    </a:lnTo>
                    <a:close/>
                  </a:path>
                </a:pathLst>
              </a:custGeom>
              <a:solidFill>
                <a:schemeClr val="bg2"/>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0">
                <a:extLst>
                  <a:ext uri="{FF2B5EF4-FFF2-40B4-BE49-F238E27FC236}">
                    <a16:creationId xmlns:a16="http://schemas.microsoft.com/office/drawing/2014/main" id="{EBA28913-B2D4-473A-7186-D856D0F71668}"/>
                  </a:ext>
                </a:extLst>
              </p:cNvPr>
              <p:cNvSpPr>
                <a:spLocks/>
              </p:cNvSpPr>
              <p:nvPr/>
            </p:nvSpPr>
            <p:spPr bwMode="auto">
              <a:xfrm>
                <a:off x="3840" y="2161"/>
                <a:ext cx="1121" cy="1295"/>
              </a:xfrm>
              <a:custGeom>
                <a:avLst/>
                <a:gdLst>
                  <a:gd name="T0" fmla="*/ 4671 w 4671"/>
                  <a:gd name="T1" fmla="*/ 2697 h 5393"/>
                  <a:gd name="T2" fmla="*/ 0 w 4671"/>
                  <a:gd name="T3" fmla="*/ 5393 h 5393"/>
                  <a:gd name="T4" fmla="*/ 0 w 4671"/>
                  <a:gd name="T5" fmla="*/ 0 h 5393"/>
                  <a:gd name="T6" fmla="*/ 4671 w 4671"/>
                  <a:gd name="T7" fmla="*/ 2697 h 5393"/>
                </a:gdLst>
                <a:ahLst/>
                <a:cxnLst>
                  <a:cxn ang="0">
                    <a:pos x="T0" y="T1"/>
                  </a:cxn>
                  <a:cxn ang="0">
                    <a:pos x="T2" y="T3"/>
                  </a:cxn>
                  <a:cxn ang="0">
                    <a:pos x="T4" y="T5"/>
                  </a:cxn>
                  <a:cxn ang="0">
                    <a:pos x="T6" y="T7"/>
                  </a:cxn>
                </a:cxnLst>
                <a:rect l="0" t="0" r="r" b="b"/>
                <a:pathLst>
                  <a:path w="4671" h="5393">
                    <a:moveTo>
                      <a:pt x="4671" y="2697"/>
                    </a:moveTo>
                    <a:cubicBezTo>
                      <a:pt x="3707" y="4365"/>
                      <a:pt x="1927" y="5393"/>
                      <a:pt x="0" y="5393"/>
                    </a:cubicBezTo>
                    <a:lnTo>
                      <a:pt x="0" y="0"/>
                    </a:lnTo>
                    <a:lnTo>
                      <a:pt x="4671" y="2697"/>
                    </a:lnTo>
                    <a:close/>
                  </a:path>
                </a:pathLst>
              </a:custGeom>
              <a:noFill/>
              <a:ln w="19050"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71">
                <a:extLst>
                  <a:ext uri="{FF2B5EF4-FFF2-40B4-BE49-F238E27FC236}">
                    <a16:creationId xmlns:a16="http://schemas.microsoft.com/office/drawing/2014/main" id="{C542B5CA-4813-5110-D09D-9B83870703B0}"/>
                  </a:ext>
                </a:extLst>
              </p:cNvPr>
              <p:cNvSpPr>
                <a:spLocks/>
              </p:cNvSpPr>
              <p:nvPr/>
            </p:nvSpPr>
            <p:spPr bwMode="auto">
              <a:xfrm>
                <a:off x="2719" y="2161"/>
                <a:ext cx="1121" cy="1295"/>
              </a:xfrm>
              <a:custGeom>
                <a:avLst/>
                <a:gdLst>
                  <a:gd name="T0" fmla="*/ 9342 w 9342"/>
                  <a:gd name="T1" fmla="*/ 10787 h 10787"/>
                  <a:gd name="T2" fmla="*/ 0 w 9342"/>
                  <a:gd name="T3" fmla="*/ 5394 h 10787"/>
                  <a:gd name="T4" fmla="*/ 9342 w 9342"/>
                  <a:gd name="T5" fmla="*/ 0 h 10787"/>
                  <a:gd name="T6" fmla="*/ 9342 w 9342"/>
                  <a:gd name="T7" fmla="*/ 10787 h 10787"/>
                </a:gdLst>
                <a:ahLst/>
                <a:cxnLst>
                  <a:cxn ang="0">
                    <a:pos x="T0" y="T1"/>
                  </a:cxn>
                  <a:cxn ang="0">
                    <a:pos x="T2" y="T3"/>
                  </a:cxn>
                  <a:cxn ang="0">
                    <a:pos x="T4" y="T5"/>
                  </a:cxn>
                  <a:cxn ang="0">
                    <a:pos x="T6" y="T7"/>
                  </a:cxn>
                </a:cxnLst>
                <a:rect l="0" t="0" r="r" b="b"/>
                <a:pathLst>
                  <a:path w="9342" h="10787">
                    <a:moveTo>
                      <a:pt x="9342" y="10787"/>
                    </a:moveTo>
                    <a:cubicBezTo>
                      <a:pt x="5488" y="10787"/>
                      <a:pt x="1927" y="8731"/>
                      <a:pt x="0" y="5394"/>
                    </a:cubicBezTo>
                    <a:lnTo>
                      <a:pt x="9342" y="0"/>
                    </a:lnTo>
                    <a:lnTo>
                      <a:pt x="9342" y="10787"/>
                    </a:lnTo>
                    <a:close/>
                  </a:path>
                </a:pathLst>
              </a:custGeom>
              <a:solidFill>
                <a:srgbClr val="FFA8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72">
                <a:extLst>
                  <a:ext uri="{FF2B5EF4-FFF2-40B4-BE49-F238E27FC236}">
                    <a16:creationId xmlns:a16="http://schemas.microsoft.com/office/drawing/2014/main" id="{683B7617-7D1F-8E95-B9F3-C22F182EB2C7}"/>
                  </a:ext>
                </a:extLst>
              </p:cNvPr>
              <p:cNvSpPr>
                <a:spLocks/>
              </p:cNvSpPr>
              <p:nvPr/>
            </p:nvSpPr>
            <p:spPr bwMode="auto">
              <a:xfrm>
                <a:off x="2719" y="2161"/>
                <a:ext cx="1121" cy="1295"/>
              </a:xfrm>
              <a:custGeom>
                <a:avLst/>
                <a:gdLst>
                  <a:gd name="T0" fmla="*/ 9342 w 9342"/>
                  <a:gd name="T1" fmla="*/ 10787 h 10787"/>
                  <a:gd name="T2" fmla="*/ 0 w 9342"/>
                  <a:gd name="T3" fmla="*/ 5394 h 10787"/>
                  <a:gd name="T4" fmla="*/ 9342 w 9342"/>
                  <a:gd name="T5" fmla="*/ 0 h 10787"/>
                  <a:gd name="T6" fmla="*/ 9342 w 9342"/>
                  <a:gd name="T7" fmla="*/ 10787 h 10787"/>
                </a:gdLst>
                <a:ahLst/>
                <a:cxnLst>
                  <a:cxn ang="0">
                    <a:pos x="T0" y="T1"/>
                  </a:cxn>
                  <a:cxn ang="0">
                    <a:pos x="T2" y="T3"/>
                  </a:cxn>
                  <a:cxn ang="0">
                    <a:pos x="T4" y="T5"/>
                  </a:cxn>
                  <a:cxn ang="0">
                    <a:pos x="T6" y="T7"/>
                  </a:cxn>
                </a:cxnLst>
                <a:rect l="0" t="0" r="r" b="b"/>
                <a:pathLst>
                  <a:path w="9342" h="10787">
                    <a:moveTo>
                      <a:pt x="9342" y="10787"/>
                    </a:moveTo>
                    <a:cubicBezTo>
                      <a:pt x="5488" y="10787"/>
                      <a:pt x="1927" y="8731"/>
                      <a:pt x="0" y="5394"/>
                    </a:cubicBezTo>
                    <a:lnTo>
                      <a:pt x="9342" y="0"/>
                    </a:lnTo>
                    <a:lnTo>
                      <a:pt x="9342" y="10787"/>
                    </a:lnTo>
                    <a:close/>
                  </a:path>
                </a:pathLst>
              </a:custGeom>
              <a:noFill/>
              <a:ln w="19050"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73">
                <a:extLst>
                  <a:ext uri="{FF2B5EF4-FFF2-40B4-BE49-F238E27FC236}">
                    <a16:creationId xmlns:a16="http://schemas.microsoft.com/office/drawing/2014/main" id="{C899192E-5C82-B205-E701-43715C1B3663}"/>
                  </a:ext>
                </a:extLst>
              </p:cNvPr>
              <p:cNvSpPr>
                <a:spLocks/>
              </p:cNvSpPr>
              <p:nvPr/>
            </p:nvSpPr>
            <p:spPr bwMode="auto">
              <a:xfrm>
                <a:off x="2488" y="1513"/>
                <a:ext cx="1352" cy="1295"/>
              </a:xfrm>
              <a:custGeom>
                <a:avLst/>
                <a:gdLst>
                  <a:gd name="T0" fmla="*/ 1927 w 11269"/>
                  <a:gd name="T1" fmla="*/ 10788 h 10788"/>
                  <a:gd name="T2" fmla="*/ 1927 w 11269"/>
                  <a:gd name="T3" fmla="*/ 0 h 10788"/>
                  <a:gd name="T4" fmla="*/ 11269 w 11269"/>
                  <a:gd name="T5" fmla="*/ 5394 h 10788"/>
                  <a:gd name="T6" fmla="*/ 1927 w 11269"/>
                  <a:gd name="T7" fmla="*/ 10788 h 10788"/>
                </a:gdLst>
                <a:ahLst/>
                <a:cxnLst>
                  <a:cxn ang="0">
                    <a:pos x="T0" y="T1"/>
                  </a:cxn>
                  <a:cxn ang="0">
                    <a:pos x="T2" y="T3"/>
                  </a:cxn>
                  <a:cxn ang="0">
                    <a:pos x="T4" y="T5"/>
                  </a:cxn>
                  <a:cxn ang="0">
                    <a:pos x="T6" y="T7"/>
                  </a:cxn>
                </a:cxnLst>
                <a:rect l="0" t="0" r="r" b="b"/>
                <a:pathLst>
                  <a:path w="11269" h="10788">
                    <a:moveTo>
                      <a:pt x="1927" y="10788"/>
                    </a:moveTo>
                    <a:cubicBezTo>
                      <a:pt x="0" y="7450"/>
                      <a:pt x="0" y="3338"/>
                      <a:pt x="1927" y="0"/>
                    </a:cubicBezTo>
                    <a:lnTo>
                      <a:pt x="11269" y="5394"/>
                    </a:lnTo>
                    <a:lnTo>
                      <a:pt x="1927" y="10788"/>
                    </a:lnTo>
                    <a:close/>
                  </a:path>
                </a:pathLst>
              </a:custGeom>
              <a:solidFill>
                <a:srgbClr val="6E81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4">
                <a:extLst>
                  <a:ext uri="{FF2B5EF4-FFF2-40B4-BE49-F238E27FC236}">
                    <a16:creationId xmlns:a16="http://schemas.microsoft.com/office/drawing/2014/main" id="{721C4652-7877-E2A0-242A-B873D8D8F1F2}"/>
                  </a:ext>
                </a:extLst>
              </p:cNvPr>
              <p:cNvSpPr>
                <a:spLocks/>
              </p:cNvSpPr>
              <p:nvPr/>
            </p:nvSpPr>
            <p:spPr bwMode="auto">
              <a:xfrm>
                <a:off x="2488" y="1513"/>
                <a:ext cx="1352" cy="1295"/>
              </a:xfrm>
              <a:custGeom>
                <a:avLst/>
                <a:gdLst>
                  <a:gd name="T0" fmla="*/ 1927 w 11269"/>
                  <a:gd name="T1" fmla="*/ 10788 h 10788"/>
                  <a:gd name="T2" fmla="*/ 1927 w 11269"/>
                  <a:gd name="T3" fmla="*/ 0 h 10788"/>
                  <a:gd name="T4" fmla="*/ 11269 w 11269"/>
                  <a:gd name="T5" fmla="*/ 5394 h 10788"/>
                  <a:gd name="T6" fmla="*/ 1927 w 11269"/>
                  <a:gd name="T7" fmla="*/ 10788 h 10788"/>
                </a:gdLst>
                <a:ahLst/>
                <a:cxnLst>
                  <a:cxn ang="0">
                    <a:pos x="T0" y="T1"/>
                  </a:cxn>
                  <a:cxn ang="0">
                    <a:pos x="T2" y="T3"/>
                  </a:cxn>
                  <a:cxn ang="0">
                    <a:pos x="T4" y="T5"/>
                  </a:cxn>
                  <a:cxn ang="0">
                    <a:pos x="T6" y="T7"/>
                  </a:cxn>
                </a:cxnLst>
                <a:rect l="0" t="0" r="r" b="b"/>
                <a:pathLst>
                  <a:path w="11269" h="10788">
                    <a:moveTo>
                      <a:pt x="1927" y="10788"/>
                    </a:moveTo>
                    <a:cubicBezTo>
                      <a:pt x="0" y="7450"/>
                      <a:pt x="0" y="3338"/>
                      <a:pt x="1927" y="0"/>
                    </a:cubicBezTo>
                    <a:lnTo>
                      <a:pt x="11269" y="5394"/>
                    </a:lnTo>
                    <a:lnTo>
                      <a:pt x="1927" y="10788"/>
                    </a:lnTo>
                    <a:close/>
                  </a:path>
                </a:pathLst>
              </a:custGeom>
              <a:noFill/>
              <a:ln w="19050"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75">
                <a:extLst>
                  <a:ext uri="{FF2B5EF4-FFF2-40B4-BE49-F238E27FC236}">
                    <a16:creationId xmlns:a16="http://schemas.microsoft.com/office/drawing/2014/main" id="{3A3F32B9-ECE6-10D6-296C-E5F1C5214203}"/>
                  </a:ext>
                </a:extLst>
              </p:cNvPr>
              <p:cNvSpPr>
                <a:spLocks/>
              </p:cNvSpPr>
              <p:nvPr/>
            </p:nvSpPr>
            <p:spPr bwMode="auto">
              <a:xfrm>
                <a:off x="2719" y="865"/>
                <a:ext cx="1121" cy="1296"/>
              </a:xfrm>
              <a:custGeom>
                <a:avLst/>
                <a:gdLst>
                  <a:gd name="T0" fmla="*/ 0 w 9342"/>
                  <a:gd name="T1" fmla="*/ 5394 h 10788"/>
                  <a:gd name="T2" fmla="*/ 9342 w 9342"/>
                  <a:gd name="T3" fmla="*/ 0 h 10788"/>
                  <a:gd name="T4" fmla="*/ 9342 w 9342"/>
                  <a:gd name="T5" fmla="*/ 10788 h 10788"/>
                  <a:gd name="T6" fmla="*/ 0 w 9342"/>
                  <a:gd name="T7" fmla="*/ 5394 h 10788"/>
                </a:gdLst>
                <a:ahLst/>
                <a:cxnLst>
                  <a:cxn ang="0">
                    <a:pos x="T0" y="T1"/>
                  </a:cxn>
                  <a:cxn ang="0">
                    <a:pos x="T2" y="T3"/>
                  </a:cxn>
                  <a:cxn ang="0">
                    <a:pos x="T4" y="T5"/>
                  </a:cxn>
                  <a:cxn ang="0">
                    <a:pos x="T6" y="T7"/>
                  </a:cxn>
                </a:cxnLst>
                <a:rect l="0" t="0" r="r" b="b"/>
                <a:pathLst>
                  <a:path w="9342" h="10788">
                    <a:moveTo>
                      <a:pt x="0" y="5394"/>
                    </a:moveTo>
                    <a:cubicBezTo>
                      <a:pt x="1927" y="2057"/>
                      <a:pt x="5488" y="0"/>
                      <a:pt x="9342" y="0"/>
                    </a:cubicBezTo>
                    <a:lnTo>
                      <a:pt x="9342" y="10788"/>
                    </a:lnTo>
                    <a:lnTo>
                      <a:pt x="0" y="5394"/>
                    </a:lnTo>
                    <a:close/>
                  </a:path>
                </a:pathLst>
              </a:custGeom>
              <a:solidFill>
                <a:srgbClr val="D03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6">
                <a:extLst>
                  <a:ext uri="{FF2B5EF4-FFF2-40B4-BE49-F238E27FC236}">
                    <a16:creationId xmlns:a16="http://schemas.microsoft.com/office/drawing/2014/main" id="{EF263109-E35C-9800-DDED-7F7C86178973}"/>
                  </a:ext>
                </a:extLst>
              </p:cNvPr>
              <p:cNvSpPr>
                <a:spLocks/>
              </p:cNvSpPr>
              <p:nvPr/>
            </p:nvSpPr>
            <p:spPr bwMode="auto">
              <a:xfrm>
                <a:off x="2719" y="865"/>
                <a:ext cx="1121" cy="1296"/>
              </a:xfrm>
              <a:custGeom>
                <a:avLst/>
                <a:gdLst>
                  <a:gd name="T0" fmla="*/ 0 w 9342"/>
                  <a:gd name="T1" fmla="*/ 5394 h 10788"/>
                  <a:gd name="T2" fmla="*/ 9342 w 9342"/>
                  <a:gd name="T3" fmla="*/ 0 h 10788"/>
                  <a:gd name="T4" fmla="*/ 9342 w 9342"/>
                  <a:gd name="T5" fmla="*/ 10788 h 10788"/>
                  <a:gd name="T6" fmla="*/ 0 w 9342"/>
                  <a:gd name="T7" fmla="*/ 5394 h 10788"/>
                </a:gdLst>
                <a:ahLst/>
                <a:cxnLst>
                  <a:cxn ang="0">
                    <a:pos x="T0" y="T1"/>
                  </a:cxn>
                  <a:cxn ang="0">
                    <a:pos x="T2" y="T3"/>
                  </a:cxn>
                  <a:cxn ang="0">
                    <a:pos x="T4" y="T5"/>
                  </a:cxn>
                  <a:cxn ang="0">
                    <a:pos x="T6" y="T7"/>
                  </a:cxn>
                </a:cxnLst>
                <a:rect l="0" t="0" r="r" b="b"/>
                <a:pathLst>
                  <a:path w="9342" h="10788">
                    <a:moveTo>
                      <a:pt x="0" y="5394"/>
                    </a:moveTo>
                    <a:cubicBezTo>
                      <a:pt x="1927" y="2057"/>
                      <a:pt x="5488" y="0"/>
                      <a:pt x="9342" y="0"/>
                    </a:cubicBezTo>
                    <a:lnTo>
                      <a:pt x="9342" y="10788"/>
                    </a:lnTo>
                    <a:lnTo>
                      <a:pt x="0" y="5394"/>
                    </a:lnTo>
                    <a:close/>
                  </a:path>
                </a:pathLst>
              </a:custGeom>
              <a:noFill/>
              <a:ln w="19050"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7">
                <a:extLst>
                  <a:ext uri="{FF2B5EF4-FFF2-40B4-BE49-F238E27FC236}">
                    <a16:creationId xmlns:a16="http://schemas.microsoft.com/office/drawing/2014/main" id="{11D8709D-D60A-12F9-997E-33E92347C7BE}"/>
                  </a:ext>
                </a:extLst>
              </p:cNvPr>
              <p:cNvSpPr>
                <a:spLocks noChangeArrowheads="1"/>
              </p:cNvSpPr>
              <p:nvPr/>
            </p:nvSpPr>
            <p:spPr bwMode="auto">
              <a:xfrm>
                <a:off x="4066" y="1355"/>
                <a:ext cx="252"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Age</a:t>
                </a:r>
                <a:endParaRPr kumimoji="0" lang="en-US" altLang="en-US" sz="1200" b="0" i="0" u="none" strike="noStrike" cap="none" normalizeH="0" baseline="0" dirty="0">
                  <a:ln>
                    <a:noFill/>
                  </a:ln>
                  <a:solidFill>
                    <a:schemeClr val="tx1"/>
                  </a:solidFill>
                  <a:effectLst/>
                </a:endParaRPr>
              </a:p>
            </p:txBody>
          </p:sp>
          <p:sp>
            <p:nvSpPr>
              <p:cNvPr id="80" name="Rectangle 78">
                <a:extLst>
                  <a:ext uri="{FF2B5EF4-FFF2-40B4-BE49-F238E27FC236}">
                    <a16:creationId xmlns:a16="http://schemas.microsoft.com/office/drawing/2014/main" id="{CF51E41B-D7BF-A4DD-80DA-D4F673E95D04}"/>
                  </a:ext>
                </a:extLst>
              </p:cNvPr>
              <p:cNvSpPr>
                <a:spLocks noChangeArrowheads="1"/>
              </p:cNvSpPr>
              <p:nvPr/>
            </p:nvSpPr>
            <p:spPr bwMode="auto">
              <a:xfrm>
                <a:off x="4332" y="2074"/>
                <a:ext cx="523"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Gender </a:t>
                </a:r>
                <a:endParaRPr kumimoji="0" lang="en-US" altLang="en-US" sz="1200" b="0" i="0" u="none" strike="noStrike" cap="none" normalizeH="0" baseline="0" dirty="0">
                  <a:ln>
                    <a:noFill/>
                  </a:ln>
                  <a:solidFill>
                    <a:schemeClr val="tx1"/>
                  </a:solidFill>
                  <a:effectLst/>
                </a:endParaRPr>
              </a:p>
            </p:txBody>
          </p:sp>
          <p:sp>
            <p:nvSpPr>
              <p:cNvPr id="81" name="Rectangle 79">
                <a:extLst>
                  <a:ext uri="{FF2B5EF4-FFF2-40B4-BE49-F238E27FC236}">
                    <a16:creationId xmlns:a16="http://schemas.microsoft.com/office/drawing/2014/main" id="{9CEAADB9-2529-0C38-9034-BDF8C927AD99}"/>
                  </a:ext>
                </a:extLst>
              </p:cNvPr>
              <p:cNvSpPr>
                <a:spLocks noChangeArrowheads="1"/>
              </p:cNvSpPr>
              <p:nvPr/>
            </p:nvSpPr>
            <p:spPr bwMode="auto">
              <a:xfrm>
                <a:off x="3853" y="2668"/>
                <a:ext cx="785"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National Origin</a:t>
                </a:r>
                <a:endParaRPr kumimoji="0" lang="en-US" altLang="en-US" sz="1200" b="0" i="0" u="none" strike="noStrike" cap="none" normalizeH="0" baseline="0" dirty="0">
                  <a:ln>
                    <a:noFill/>
                  </a:ln>
                  <a:solidFill>
                    <a:schemeClr val="tx1"/>
                  </a:solidFill>
                  <a:effectLst/>
                </a:endParaRPr>
              </a:p>
            </p:txBody>
          </p:sp>
          <p:sp>
            <p:nvSpPr>
              <p:cNvPr id="82" name="Rectangle 80">
                <a:extLst>
                  <a:ext uri="{FF2B5EF4-FFF2-40B4-BE49-F238E27FC236}">
                    <a16:creationId xmlns:a16="http://schemas.microsoft.com/office/drawing/2014/main" id="{187A0049-FBD7-1A8F-8B22-C6605BBC5066}"/>
                  </a:ext>
                </a:extLst>
              </p:cNvPr>
              <p:cNvSpPr>
                <a:spLocks noChangeArrowheads="1"/>
              </p:cNvSpPr>
              <p:nvPr/>
            </p:nvSpPr>
            <p:spPr bwMode="auto">
              <a:xfrm>
                <a:off x="2947" y="2668"/>
                <a:ext cx="793"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Sexual Orientation</a:t>
                </a:r>
                <a:endParaRPr kumimoji="0" lang="en-US" altLang="en-US" sz="1200" b="0" i="0" u="none" strike="noStrike" cap="none" normalizeH="0" baseline="0" dirty="0">
                  <a:ln>
                    <a:noFill/>
                  </a:ln>
                  <a:solidFill>
                    <a:schemeClr val="tx1"/>
                  </a:solidFill>
                  <a:effectLst/>
                </a:endParaRPr>
              </a:p>
            </p:txBody>
          </p:sp>
          <p:sp>
            <p:nvSpPr>
              <p:cNvPr id="83" name="Rectangle 81">
                <a:extLst>
                  <a:ext uri="{FF2B5EF4-FFF2-40B4-BE49-F238E27FC236}">
                    <a16:creationId xmlns:a16="http://schemas.microsoft.com/office/drawing/2014/main" id="{1397EC8C-C272-481C-544A-B2C0719BEC49}"/>
                  </a:ext>
                </a:extLst>
              </p:cNvPr>
              <p:cNvSpPr>
                <a:spLocks noChangeArrowheads="1"/>
              </p:cNvSpPr>
              <p:nvPr/>
            </p:nvSpPr>
            <p:spPr bwMode="auto">
              <a:xfrm>
                <a:off x="2583" y="1962"/>
                <a:ext cx="956"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Mental/ Physical Ability</a:t>
                </a:r>
                <a:endParaRPr kumimoji="0" lang="en-US" altLang="en-US" sz="1200" b="0" i="0" u="none" strike="noStrike" cap="none" normalizeH="0" baseline="0" dirty="0">
                  <a:ln>
                    <a:noFill/>
                  </a:ln>
                  <a:solidFill>
                    <a:schemeClr val="tx1"/>
                  </a:solidFill>
                  <a:effectLst/>
                </a:endParaRPr>
              </a:p>
            </p:txBody>
          </p:sp>
          <p:sp>
            <p:nvSpPr>
              <p:cNvPr id="84" name="Rectangle 82">
                <a:extLst>
                  <a:ext uri="{FF2B5EF4-FFF2-40B4-BE49-F238E27FC236}">
                    <a16:creationId xmlns:a16="http://schemas.microsoft.com/office/drawing/2014/main" id="{990E439D-3E59-FC37-FD16-AD6D942A903F}"/>
                  </a:ext>
                </a:extLst>
              </p:cNvPr>
              <p:cNvSpPr>
                <a:spLocks noChangeArrowheads="1"/>
              </p:cNvSpPr>
              <p:nvPr/>
            </p:nvSpPr>
            <p:spPr bwMode="auto">
              <a:xfrm>
                <a:off x="3085" y="1306"/>
                <a:ext cx="627"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FFFFFF"/>
                    </a:solidFill>
                    <a:effectLst/>
                    <a:latin typeface="Noto Sans" panose="020B0502040504020204" pitchFamily="34" charset="0"/>
                  </a:rPr>
                  <a:t>Race/ Ethnicity</a:t>
                </a:r>
                <a:endParaRPr kumimoji="0" lang="en-US" altLang="en-US" sz="1200" b="0" i="0" u="none" strike="noStrike" cap="none" normalizeH="0" baseline="0" dirty="0">
                  <a:ln>
                    <a:noFill/>
                  </a:ln>
                  <a:solidFill>
                    <a:schemeClr val="tx1"/>
                  </a:solidFill>
                  <a:effectLst/>
                </a:endParaRPr>
              </a:p>
            </p:txBody>
          </p:sp>
        </p:grpSp>
      </p:grpSp>
    </p:spTree>
    <p:extLst>
      <p:ext uri="{BB962C8B-B14F-4D97-AF65-F5344CB8AC3E}">
        <p14:creationId xmlns:p14="http://schemas.microsoft.com/office/powerpoint/2010/main" val="4079834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FB480-3DDC-BEBC-0AE3-C2DE24CFB530}"/>
              </a:ext>
            </a:extLst>
          </p:cNvPr>
          <p:cNvSpPr>
            <a:spLocks noGrp="1"/>
          </p:cNvSpPr>
          <p:nvPr>
            <p:ph type="title"/>
          </p:nvPr>
        </p:nvSpPr>
        <p:spPr/>
        <p:txBody>
          <a:bodyPr/>
          <a:lstStyle/>
          <a:p>
            <a:r>
              <a:rPr lang="en-US" dirty="0"/>
              <a:t>High School Social Identities</a:t>
            </a:r>
          </a:p>
        </p:txBody>
      </p:sp>
      <p:pic>
        <p:nvPicPr>
          <p:cNvPr id="7" name="Content Placeholder 6" descr="Colored pencils arranged in circle">
            <a:extLst>
              <a:ext uri="{FF2B5EF4-FFF2-40B4-BE49-F238E27FC236}">
                <a16:creationId xmlns:a16="http://schemas.microsoft.com/office/drawing/2014/main" id="{8FBCDCC7-5959-BD82-ECB3-9D19E966B6B2}"/>
              </a:ext>
            </a:extLst>
          </p:cNvPr>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838200" y="1737360"/>
            <a:ext cx="5181600" cy="3453583"/>
          </a:xfrm>
        </p:spPr>
      </p:pic>
      <p:sp>
        <p:nvSpPr>
          <p:cNvPr id="8" name="Content Placeholder 7">
            <a:extLst>
              <a:ext uri="{FF2B5EF4-FFF2-40B4-BE49-F238E27FC236}">
                <a16:creationId xmlns:a16="http://schemas.microsoft.com/office/drawing/2014/main" id="{8D4DE622-B184-F46B-B327-153C61BDA901}"/>
              </a:ext>
            </a:extLst>
          </p:cNvPr>
          <p:cNvSpPr>
            <a:spLocks noGrp="1"/>
          </p:cNvSpPr>
          <p:nvPr>
            <p:ph sz="half" idx="2"/>
          </p:nvPr>
        </p:nvSpPr>
        <p:spPr/>
        <p:txBody>
          <a:bodyPr/>
          <a:lstStyle/>
          <a:p>
            <a:r>
              <a:rPr lang="en-US" dirty="0"/>
              <a:t>Think back to the social identities you explored in high school.</a:t>
            </a:r>
          </a:p>
          <a:p>
            <a:r>
              <a:rPr lang="en-US" dirty="0"/>
              <a:t>What social characteristics did other people most likely identify with you?</a:t>
            </a:r>
          </a:p>
          <a:p>
            <a:r>
              <a:rPr lang="en-US" dirty="0"/>
              <a:t>Who or what influenced you the most at this time?</a:t>
            </a:r>
          </a:p>
        </p:txBody>
      </p:sp>
      <p:sp>
        <p:nvSpPr>
          <p:cNvPr id="9" name="TextBox 8">
            <a:extLst>
              <a:ext uri="{FF2B5EF4-FFF2-40B4-BE49-F238E27FC236}">
                <a16:creationId xmlns:a16="http://schemas.microsoft.com/office/drawing/2014/main" id="{3AE2A5A1-A32B-A8DD-D681-E144F0F8E92F}"/>
              </a:ext>
            </a:extLst>
          </p:cNvPr>
          <p:cNvSpPr txBox="1"/>
          <p:nvPr/>
        </p:nvSpPr>
        <p:spPr>
          <a:xfrm>
            <a:off x="778701" y="2552179"/>
            <a:ext cx="1503124" cy="369332"/>
          </a:xfrm>
          <a:prstGeom prst="rect">
            <a:avLst/>
          </a:prstGeom>
          <a:noFill/>
        </p:spPr>
        <p:txBody>
          <a:bodyPr wrap="square" rtlCol="0">
            <a:spAutoFit/>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Female</a:t>
            </a:r>
          </a:p>
        </p:txBody>
      </p:sp>
      <p:sp>
        <p:nvSpPr>
          <p:cNvPr id="10" name="TextBox 9">
            <a:extLst>
              <a:ext uri="{FF2B5EF4-FFF2-40B4-BE49-F238E27FC236}">
                <a16:creationId xmlns:a16="http://schemas.microsoft.com/office/drawing/2014/main" id="{06A1A24A-5791-D6FA-E060-E5B53B8156CC}"/>
              </a:ext>
            </a:extLst>
          </p:cNvPr>
          <p:cNvSpPr txBox="1"/>
          <p:nvPr/>
        </p:nvSpPr>
        <p:spPr>
          <a:xfrm>
            <a:off x="993731" y="3572885"/>
            <a:ext cx="1503124" cy="646331"/>
          </a:xfrm>
          <a:prstGeom prst="rect">
            <a:avLst/>
          </a:prstGeom>
          <a:noFill/>
        </p:spPr>
        <p:txBody>
          <a:bodyPr wrap="square" rtlCol="0">
            <a:spAutoFit/>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Working class</a:t>
            </a:r>
          </a:p>
        </p:txBody>
      </p:sp>
      <p:sp>
        <p:nvSpPr>
          <p:cNvPr id="11" name="TextBox 10">
            <a:extLst>
              <a:ext uri="{FF2B5EF4-FFF2-40B4-BE49-F238E27FC236}">
                <a16:creationId xmlns:a16="http://schemas.microsoft.com/office/drawing/2014/main" id="{D74F29D7-2F90-D359-AF85-3A36C867DFBB}"/>
              </a:ext>
            </a:extLst>
          </p:cNvPr>
          <p:cNvSpPr txBox="1"/>
          <p:nvPr/>
        </p:nvSpPr>
        <p:spPr>
          <a:xfrm>
            <a:off x="4052169" y="3220685"/>
            <a:ext cx="2017735" cy="369332"/>
          </a:xfrm>
          <a:prstGeom prst="rect">
            <a:avLst/>
          </a:prstGeom>
          <a:noFill/>
        </p:spPr>
        <p:txBody>
          <a:bodyPr wrap="square" rtlCol="0">
            <a:spAutoFit/>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College-bound</a:t>
            </a:r>
          </a:p>
        </p:txBody>
      </p:sp>
      <p:sp>
        <p:nvSpPr>
          <p:cNvPr id="12" name="TextBox 11">
            <a:extLst>
              <a:ext uri="{FF2B5EF4-FFF2-40B4-BE49-F238E27FC236}">
                <a16:creationId xmlns:a16="http://schemas.microsoft.com/office/drawing/2014/main" id="{6482DB16-8AAC-FADC-3DB6-138A37912D48}"/>
              </a:ext>
            </a:extLst>
          </p:cNvPr>
          <p:cNvSpPr txBox="1"/>
          <p:nvPr/>
        </p:nvSpPr>
        <p:spPr>
          <a:xfrm>
            <a:off x="4052169" y="2367513"/>
            <a:ext cx="2017735" cy="369332"/>
          </a:xfrm>
          <a:prstGeom prst="rect">
            <a:avLst/>
          </a:prstGeom>
          <a:noFill/>
        </p:spPr>
        <p:txBody>
          <a:bodyPr wrap="square" rtlCol="0">
            <a:spAutoFit/>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Guitar player</a:t>
            </a:r>
          </a:p>
        </p:txBody>
      </p:sp>
      <p:sp>
        <p:nvSpPr>
          <p:cNvPr id="13" name="TextBox 12">
            <a:extLst>
              <a:ext uri="{FF2B5EF4-FFF2-40B4-BE49-F238E27FC236}">
                <a16:creationId xmlns:a16="http://schemas.microsoft.com/office/drawing/2014/main" id="{91CFFF77-14BB-9236-30E7-8FC35988DBCC}"/>
              </a:ext>
            </a:extLst>
          </p:cNvPr>
          <p:cNvSpPr txBox="1"/>
          <p:nvPr/>
        </p:nvSpPr>
        <p:spPr>
          <a:xfrm>
            <a:off x="2063923" y="4610139"/>
            <a:ext cx="2665435" cy="369332"/>
          </a:xfrm>
          <a:prstGeom prst="rect">
            <a:avLst/>
          </a:prstGeom>
          <a:noFill/>
        </p:spPr>
        <p:txBody>
          <a:bodyPr wrap="square" rtlCol="0">
            <a:spAutoFit/>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“Goody two-shoes”</a:t>
            </a:r>
          </a:p>
        </p:txBody>
      </p:sp>
    </p:spTree>
    <p:extLst>
      <p:ext uri="{BB962C8B-B14F-4D97-AF65-F5344CB8AC3E}">
        <p14:creationId xmlns:p14="http://schemas.microsoft.com/office/powerpoint/2010/main" val="2776022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914F49-A219-D6C2-2E4D-CB97007933EF}"/>
              </a:ext>
            </a:extLst>
          </p:cNvPr>
          <p:cNvSpPr>
            <a:spLocks noGrp="1"/>
          </p:cNvSpPr>
          <p:nvPr>
            <p:ph idx="1"/>
          </p:nvPr>
        </p:nvSpPr>
        <p:spPr/>
        <p:txBody>
          <a:bodyPr/>
          <a:lstStyle/>
          <a:p>
            <a:r>
              <a:rPr lang="en-US" dirty="0"/>
              <a:t>How did you experience this time of identity exploration?</a:t>
            </a:r>
          </a:p>
          <a:p>
            <a:r>
              <a:rPr lang="en-US" dirty="0"/>
              <a:t>How accurate were the perceived social identities with </a:t>
            </a:r>
            <a:r>
              <a:rPr lang="en-US"/>
              <a:t>how you </a:t>
            </a:r>
            <a:r>
              <a:rPr lang="en-US" dirty="0"/>
              <a:t>perceived yourself?</a:t>
            </a:r>
          </a:p>
          <a:p>
            <a:r>
              <a:rPr lang="en-US" dirty="0"/>
              <a:t>Any pride, confusion, struggles, or conflicts?</a:t>
            </a:r>
          </a:p>
          <a:p>
            <a:r>
              <a:rPr lang="en-US" dirty="0"/>
              <a:t>Did you feel encouraged or discouraged by peers to explore your identities? By adults?</a:t>
            </a:r>
          </a:p>
          <a:p>
            <a:endParaRPr lang="en-US" dirty="0"/>
          </a:p>
        </p:txBody>
      </p:sp>
      <p:sp>
        <p:nvSpPr>
          <p:cNvPr id="3" name="Title 2">
            <a:extLst>
              <a:ext uri="{FF2B5EF4-FFF2-40B4-BE49-F238E27FC236}">
                <a16:creationId xmlns:a16="http://schemas.microsoft.com/office/drawing/2014/main" id="{9F6354B1-2727-2D61-4562-FD5E3461C117}"/>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166016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Does social media negatively impact teen mental health?">
            <a:hlinkClick r:id="" action="ppaction://media"/>
            <a:extLst>
              <a:ext uri="{FF2B5EF4-FFF2-40B4-BE49-F238E27FC236}">
                <a16:creationId xmlns:a16="http://schemas.microsoft.com/office/drawing/2014/main" id="{1C83E061-5816-C3E7-915C-6D2E032D5235}"/>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E9A30C01-02C6-74C1-D303-2A26D283A651}"/>
              </a:ext>
            </a:extLst>
          </p:cNvPr>
          <p:cNvSpPr>
            <a:spLocks noGrp="1"/>
          </p:cNvSpPr>
          <p:nvPr>
            <p:ph type="title"/>
          </p:nvPr>
        </p:nvSpPr>
        <p:spPr/>
        <p:txBody>
          <a:bodyPr>
            <a:normAutofit fontScale="90000"/>
          </a:bodyPr>
          <a:lstStyle/>
          <a:p>
            <a:r>
              <a:rPr lang="en-US" dirty="0"/>
              <a:t>Does social media negatively impact teen mental health?</a:t>
            </a:r>
          </a:p>
        </p:txBody>
      </p:sp>
    </p:spTree>
    <p:extLst>
      <p:ext uri="{BB962C8B-B14F-4D97-AF65-F5344CB8AC3E}">
        <p14:creationId xmlns:p14="http://schemas.microsoft.com/office/powerpoint/2010/main" val="78965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48AF3-9C79-024F-EB75-EB43E0F381C7}"/>
              </a:ext>
            </a:extLst>
          </p:cNvPr>
          <p:cNvSpPr>
            <a:spLocks noGrp="1"/>
          </p:cNvSpPr>
          <p:nvPr>
            <p:ph type="title"/>
          </p:nvPr>
        </p:nvSpPr>
        <p:spPr/>
        <p:txBody>
          <a:bodyPr/>
          <a:lstStyle/>
          <a:p>
            <a:r>
              <a:rPr lang="en-US" dirty="0"/>
              <a:t>Impacts of a digital world</a:t>
            </a:r>
          </a:p>
        </p:txBody>
      </p:sp>
      <p:sp>
        <p:nvSpPr>
          <p:cNvPr id="3" name="Content Placeholder 2">
            <a:extLst>
              <a:ext uri="{FF2B5EF4-FFF2-40B4-BE49-F238E27FC236}">
                <a16:creationId xmlns:a16="http://schemas.microsoft.com/office/drawing/2014/main" id="{85150B0D-B7E8-7F7C-9EB3-72C1215D8625}"/>
              </a:ext>
            </a:extLst>
          </p:cNvPr>
          <p:cNvSpPr>
            <a:spLocks noGrp="1"/>
          </p:cNvSpPr>
          <p:nvPr>
            <p:ph sz="half" idx="1"/>
          </p:nvPr>
        </p:nvSpPr>
        <p:spPr/>
        <p:txBody>
          <a:bodyPr>
            <a:normAutofit lnSpcReduction="10000"/>
          </a:bodyPr>
          <a:lstStyle/>
          <a:p>
            <a:r>
              <a:rPr lang="en-US" dirty="0"/>
              <a:t>Research is ambiguous about online engagement and mental health</a:t>
            </a:r>
          </a:p>
          <a:p>
            <a:pPr lvl="1"/>
            <a:r>
              <a:rPr lang="en-US" dirty="0"/>
              <a:t>Youth with low social and emotional stability are more likely to experience negative impact</a:t>
            </a:r>
          </a:p>
          <a:p>
            <a:r>
              <a:rPr lang="en-US" dirty="0"/>
              <a:t>Too much screen time is does affect: </a:t>
            </a:r>
          </a:p>
          <a:p>
            <a:pPr lvl="1"/>
            <a:r>
              <a:rPr lang="en-US" b="1" dirty="0">
                <a:solidFill>
                  <a:schemeClr val="tx2"/>
                </a:solidFill>
              </a:rPr>
              <a:t>Connection </a:t>
            </a:r>
            <a:r>
              <a:rPr lang="en-US" dirty="0"/>
              <a:t>– Youth compare themselves to people online, some report loneliness, exclusion, and feeling pressured</a:t>
            </a:r>
          </a:p>
          <a:p>
            <a:pPr lvl="1"/>
            <a:r>
              <a:rPr lang="en-US" b="1" dirty="0">
                <a:solidFill>
                  <a:schemeClr val="tx2"/>
                </a:solidFill>
              </a:rPr>
              <a:t>Focus</a:t>
            </a:r>
            <a:r>
              <a:rPr lang="en-US" dirty="0"/>
              <a:t> – Many teens experience a decrease in deep learning</a:t>
            </a:r>
          </a:p>
          <a:p>
            <a:pPr lvl="1"/>
            <a:r>
              <a:rPr lang="en-US" b="1" dirty="0">
                <a:solidFill>
                  <a:schemeClr val="tx2"/>
                </a:solidFill>
              </a:rPr>
              <a:t>Rest</a:t>
            </a:r>
            <a:r>
              <a:rPr lang="en-US" dirty="0"/>
              <a:t> – Cognitive overload leads to sleep deprivation</a:t>
            </a:r>
          </a:p>
        </p:txBody>
      </p:sp>
      <p:pic>
        <p:nvPicPr>
          <p:cNvPr id="6" name="Content Placeholder 5" descr="Young people looking at smartphones">
            <a:extLst>
              <a:ext uri="{FF2B5EF4-FFF2-40B4-BE49-F238E27FC236}">
                <a16:creationId xmlns:a16="http://schemas.microsoft.com/office/drawing/2014/main" id="{FEDF983C-9825-664C-DF1D-13BB9C8FA98C}"/>
              </a:ext>
            </a:extLst>
          </p:cNvPr>
          <p:cNvPicPr>
            <a:picLocks noGrp="1" noChangeAspect="1"/>
          </p:cNvPicPr>
          <p:nvPr>
            <p:ph sz="half" idx="2"/>
          </p:nvPr>
        </p:nvPicPr>
        <p:blipFill>
          <a:blip r:embed="rId2" cstate="print">
            <a:extLst>
              <a:ext uri="{28A0092B-C50C-407E-A947-70E740481C1C}">
                <a14:useLocalDpi xmlns:a14="http://schemas.microsoft.com/office/drawing/2010/main"/>
              </a:ext>
            </a:extLst>
          </a:blip>
          <a:stretch>
            <a:fillRect/>
          </a:stretch>
        </p:blipFill>
        <p:spPr>
          <a:xfrm>
            <a:off x="6172200" y="1737360"/>
            <a:ext cx="5181600" cy="3454400"/>
          </a:xfrm>
        </p:spPr>
      </p:pic>
    </p:spTree>
    <p:extLst>
      <p:ext uri="{BB962C8B-B14F-4D97-AF65-F5344CB8AC3E}">
        <p14:creationId xmlns:p14="http://schemas.microsoft.com/office/powerpoint/2010/main" val="2774472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BA44D-5996-CA4D-9C5C-1B3CEDB2DBE9}"/>
              </a:ext>
            </a:extLst>
          </p:cNvPr>
          <p:cNvSpPr>
            <a:spLocks noGrp="1"/>
          </p:cNvSpPr>
          <p:nvPr>
            <p:ph type="title"/>
          </p:nvPr>
        </p:nvSpPr>
        <p:spPr/>
        <p:txBody>
          <a:bodyPr/>
          <a:lstStyle/>
          <a:p>
            <a:r>
              <a:rPr lang="en-US" dirty="0"/>
              <a:t>When does adolescence start and end?</a:t>
            </a:r>
          </a:p>
        </p:txBody>
      </p:sp>
      <p:sp>
        <p:nvSpPr>
          <p:cNvPr id="3" name="Text Placeholder 2">
            <a:extLst>
              <a:ext uri="{FF2B5EF4-FFF2-40B4-BE49-F238E27FC236}">
                <a16:creationId xmlns:a16="http://schemas.microsoft.com/office/drawing/2014/main" id="{1232112A-9C99-D095-9591-47107374A8F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96222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B2500C-ABBC-6F2C-BE20-CB3CFB49F65C}"/>
              </a:ext>
            </a:extLst>
          </p:cNvPr>
          <p:cNvSpPr>
            <a:spLocks noGrp="1"/>
          </p:cNvSpPr>
          <p:nvPr>
            <p:ph type="title"/>
          </p:nvPr>
        </p:nvSpPr>
        <p:spPr/>
        <p:txBody>
          <a:bodyPr/>
          <a:lstStyle/>
          <a:p>
            <a:r>
              <a:rPr lang="en-US" dirty="0"/>
              <a:t>Defining Youth</a:t>
            </a:r>
          </a:p>
        </p:txBody>
      </p:sp>
      <p:sp>
        <p:nvSpPr>
          <p:cNvPr id="4" name="Content Placeholder 3">
            <a:extLst>
              <a:ext uri="{FF2B5EF4-FFF2-40B4-BE49-F238E27FC236}">
                <a16:creationId xmlns:a16="http://schemas.microsoft.com/office/drawing/2014/main" id="{F26F00EC-7261-E555-AA71-F69F3452AB89}"/>
              </a:ext>
            </a:extLst>
          </p:cNvPr>
          <p:cNvSpPr>
            <a:spLocks noGrp="1"/>
          </p:cNvSpPr>
          <p:nvPr>
            <p:ph sz="half" idx="1"/>
          </p:nvPr>
        </p:nvSpPr>
        <p:spPr/>
        <p:txBody>
          <a:bodyPr/>
          <a:lstStyle/>
          <a:p>
            <a:r>
              <a:rPr lang="en-US" dirty="0"/>
              <a:t>Individuals between the ages of 12-24</a:t>
            </a:r>
          </a:p>
          <a:p>
            <a:r>
              <a:rPr lang="en-US" dirty="0"/>
              <a:t>Three stages:</a:t>
            </a:r>
          </a:p>
          <a:p>
            <a:pPr lvl="1"/>
            <a:r>
              <a:rPr lang="en-US" dirty="0"/>
              <a:t>Early adolescence (under 14)</a:t>
            </a:r>
          </a:p>
          <a:p>
            <a:pPr lvl="1"/>
            <a:r>
              <a:rPr lang="en-US" dirty="0"/>
              <a:t>Middle adolescence (15-17)</a:t>
            </a:r>
          </a:p>
          <a:p>
            <a:pPr lvl="1"/>
            <a:r>
              <a:rPr lang="en-US" dirty="0"/>
              <a:t>Early adulthood (17-24)</a:t>
            </a:r>
          </a:p>
        </p:txBody>
      </p:sp>
      <p:pic>
        <p:nvPicPr>
          <p:cNvPr id="5" name="Picture Placeholder 19" descr="group of students at a table studying in the library">
            <a:extLst>
              <a:ext uri="{FF2B5EF4-FFF2-40B4-BE49-F238E27FC236}">
                <a16:creationId xmlns:a16="http://schemas.microsoft.com/office/drawing/2014/main" id="{4F79F41A-AB72-CECE-9F10-9B45EF7E342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b="-4002"/>
          <a:stretch/>
        </p:blipFill>
        <p:spPr>
          <a:xfrm>
            <a:off x="6337300" y="0"/>
            <a:ext cx="5854700" cy="6858000"/>
          </a:xfrm>
        </p:spPr>
      </p:pic>
    </p:spTree>
    <p:extLst>
      <p:ext uri="{BB962C8B-B14F-4D97-AF65-F5344CB8AC3E}">
        <p14:creationId xmlns:p14="http://schemas.microsoft.com/office/powerpoint/2010/main" val="3144218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B4C5D3-92BA-6E44-3550-8E24C998A2EE}"/>
              </a:ext>
            </a:extLst>
          </p:cNvPr>
          <p:cNvSpPr>
            <a:spLocks noGrp="1"/>
          </p:cNvSpPr>
          <p:nvPr>
            <p:ph idx="1"/>
          </p:nvPr>
        </p:nvSpPr>
        <p:spPr/>
        <p:txBody>
          <a:bodyPr/>
          <a:lstStyle/>
          <a:p>
            <a:pPr marL="0" indent="0">
              <a:buNone/>
            </a:pPr>
            <a:r>
              <a:rPr lang="en-US" b="1" dirty="0"/>
              <a:t>Write down the major milestones and events in each area:</a:t>
            </a:r>
          </a:p>
          <a:p>
            <a:r>
              <a:rPr lang="en-US" dirty="0"/>
              <a:t>Physically</a:t>
            </a:r>
          </a:p>
          <a:p>
            <a:r>
              <a:rPr lang="en-US" dirty="0"/>
              <a:t>Cognitively</a:t>
            </a:r>
          </a:p>
          <a:p>
            <a:r>
              <a:rPr lang="en-US" dirty="0"/>
              <a:t>Socially and emotionally</a:t>
            </a:r>
          </a:p>
          <a:p>
            <a:r>
              <a:rPr lang="en-US" dirty="0"/>
              <a:t>Morally</a:t>
            </a:r>
          </a:p>
        </p:txBody>
      </p:sp>
      <p:sp>
        <p:nvSpPr>
          <p:cNvPr id="3" name="Title 2">
            <a:extLst>
              <a:ext uri="{FF2B5EF4-FFF2-40B4-BE49-F238E27FC236}">
                <a16:creationId xmlns:a16="http://schemas.microsoft.com/office/drawing/2014/main" id="{7157B7A0-971F-A4A8-A333-B4D58AAF0C5E}"/>
              </a:ext>
            </a:extLst>
          </p:cNvPr>
          <p:cNvSpPr>
            <a:spLocks noGrp="1"/>
          </p:cNvSpPr>
          <p:nvPr>
            <p:ph type="title"/>
          </p:nvPr>
        </p:nvSpPr>
        <p:spPr/>
        <p:txBody>
          <a:bodyPr/>
          <a:lstStyle/>
          <a:p>
            <a:r>
              <a:rPr lang="en-US" dirty="0"/>
              <a:t>What is going on in adolescence?</a:t>
            </a:r>
          </a:p>
        </p:txBody>
      </p:sp>
    </p:spTree>
    <p:extLst>
      <p:ext uri="{BB962C8B-B14F-4D97-AF65-F5344CB8AC3E}">
        <p14:creationId xmlns:p14="http://schemas.microsoft.com/office/powerpoint/2010/main" val="1026397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B16FC91-ECDD-DB9C-37F5-AE211A9152C4}"/>
              </a:ext>
            </a:extLst>
          </p:cNvPr>
          <p:cNvGraphicFramePr>
            <a:graphicFrameLocks noGrp="1"/>
          </p:cNvGraphicFramePr>
          <p:nvPr>
            <p:ph idx="1"/>
            <p:extLst>
              <p:ext uri="{D42A27DB-BD31-4B8C-83A1-F6EECF244321}">
                <p14:modId xmlns:p14="http://schemas.microsoft.com/office/powerpoint/2010/main" val="1603664708"/>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2AEAAAA3-943E-A844-8BEC-5CB5257B6255}"/>
              </a:ext>
            </a:extLst>
          </p:cNvPr>
          <p:cNvSpPr>
            <a:spLocks noGrp="1"/>
          </p:cNvSpPr>
          <p:nvPr>
            <p:ph type="title"/>
          </p:nvPr>
        </p:nvSpPr>
        <p:spPr/>
        <p:txBody>
          <a:bodyPr/>
          <a:lstStyle/>
          <a:p>
            <a:r>
              <a:rPr lang="en-US" dirty="0"/>
              <a:t>Ten Tasks of Adolescent Development</a:t>
            </a:r>
          </a:p>
        </p:txBody>
      </p:sp>
      <p:pic>
        <p:nvPicPr>
          <p:cNvPr id="8" name="Graphic 7" descr="Decision chart with solid fill">
            <a:extLst>
              <a:ext uri="{FF2B5EF4-FFF2-40B4-BE49-F238E27FC236}">
                <a16:creationId xmlns:a16="http://schemas.microsoft.com/office/drawing/2014/main" id="{4C9BB643-3E79-AF0B-B7FD-8144B15BFB0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373361" y="4382663"/>
            <a:ext cx="548640" cy="548640"/>
          </a:xfrm>
          <a:prstGeom prst="rect">
            <a:avLst/>
          </a:prstGeom>
        </p:spPr>
      </p:pic>
      <p:pic>
        <p:nvPicPr>
          <p:cNvPr id="10" name="Graphic 9" descr="Skeleton outline">
            <a:extLst>
              <a:ext uri="{FF2B5EF4-FFF2-40B4-BE49-F238E27FC236}">
                <a16:creationId xmlns:a16="http://schemas.microsoft.com/office/drawing/2014/main" id="{E11CE010-F87D-C0E6-A597-6B4D3E2EDD5B}"/>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989857" y="1954148"/>
            <a:ext cx="548640" cy="548640"/>
          </a:xfrm>
          <a:prstGeom prst="rect">
            <a:avLst/>
          </a:prstGeom>
        </p:spPr>
      </p:pic>
      <p:pic>
        <p:nvPicPr>
          <p:cNvPr id="14" name="Graphic 13" descr="User network with solid fill">
            <a:extLst>
              <a:ext uri="{FF2B5EF4-FFF2-40B4-BE49-F238E27FC236}">
                <a16:creationId xmlns:a16="http://schemas.microsoft.com/office/drawing/2014/main" id="{60F825D3-699D-3DCC-7768-45F081AB677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497553" y="3567039"/>
            <a:ext cx="548640" cy="548640"/>
          </a:xfrm>
          <a:prstGeom prst="rect">
            <a:avLst/>
          </a:prstGeom>
        </p:spPr>
      </p:pic>
      <p:pic>
        <p:nvPicPr>
          <p:cNvPr id="16" name="Graphic 15" descr="Thought with solid fill">
            <a:extLst>
              <a:ext uri="{FF2B5EF4-FFF2-40B4-BE49-F238E27FC236}">
                <a16:creationId xmlns:a16="http://schemas.microsoft.com/office/drawing/2014/main" id="{45450274-4F85-7E78-A33C-83B29879AE8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380039" y="2731011"/>
            <a:ext cx="548640" cy="548640"/>
          </a:xfrm>
          <a:prstGeom prst="rect">
            <a:avLst/>
          </a:prstGeom>
        </p:spPr>
      </p:pic>
      <p:pic>
        <p:nvPicPr>
          <p:cNvPr id="20" name="Graphic 19" descr="Weights Uneven with solid fill">
            <a:extLst>
              <a:ext uri="{FF2B5EF4-FFF2-40B4-BE49-F238E27FC236}">
                <a16:creationId xmlns:a16="http://schemas.microsoft.com/office/drawing/2014/main" id="{2D244EE8-0235-B33C-CAE7-CE6C33E0AF2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89857" y="5218691"/>
            <a:ext cx="548640" cy="548640"/>
          </a:xfrm>
          <a:prstGeom prst="rect">
            <a:avLst/>
          </a:prstGeom>
        </p:spPr>
      </p:pic>
    </p:spTree>
    <p:extLst>
      <p:ext uri="{BB962C8B-B14F-4D97-AF65-F5344CB8AC3E}">
        <p14:creationId xmlns:p14="http://schemas.microsoft.com/office/powerpoint/2010/main" val="1399536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E1E15-7F52-2FD8-C267-6AEA33C94BC6}"/>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0C8CF5B-1E16-84D6-4A81-0F741D8FE08A}"/>
              </a:ext>
            </a:extLst>
          </p:cNvPr>
          <p:cNvGraphicFramePr>
            <a:graphicFrameLocks noGrp="1"/>
          </p:cNvGraphicFramePr>
          <p:nvPr>
            <p:ph idx="1"/>
            <p:extLst>
              <p:ext uri="{D42A27DB-BD31-4B8C-83A1-F6EECF244321}">
                <p14:modId xmlns:p14="http://schemas.microsoft.com/office/powerpoint/2010/main" val="3950954785"/>
              </p:ext>
            </p:extLst>
          </p:nvPr>
        </p:nvGraphicFramePr>
        <p:xfrm>
          <a:off x="841375" y="1646238"/>
          <a:ext cx="10515600" cy="4389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0C7C501D-103A-CDDC-5395-EAF44747B38C}"/>
              </a:ext>
            </a:extLst>
          </p:cNvPr>
          <p:cNvSpPr>
            <a:spLocks noGrp="1"/>
          </p:cNvSpPr>
          <p:nvPr>
            <p:ph type="title"/>
          </p:nvPr>
        </p:nvSpPr>
        <p:spPr/>
        <p:txBody>
          <a:bodyPr/>
          <a:lstStyle/>
          <a:p>
            <a:r>
              <a:rPr lang="en-US" dirty="0"/>
              <a:t>Ten Tasks of Adolescent Development</a:t>
            </a:r>
          </a:p>
        </p:txBody>
      </p:sp>
      <p:pic>
        <p:nvPicPr>
          <p:cNvPr id="8" name="Graphic 7" descr="Briefcase with solid fill">
            <a:extLst>
              <a:ext uri="{FF2B5EF4-FFF2-40B4-BE49-F238E27FC236}">
                <a16:creationId xmlns:a16="http://schemas.microsoft.com/office/drawing/2014/main" id="{AD0F6FD2-675D-1656-0BF2-A8D300CD2D7A}"/>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1373361" y="4382663"/>
            <a:ext cx="548640" cy="548640"/>
          </a:xfrm>
          <a:prstGeom prst="rect">
            <a:avLst/>
          </a:prstGeom>
        </p:spPr>
      </p:pic>
      <p:pic>
        <p:nvPicPr>
          <p:cNvPr id="10" name="Graphic 9" descr="Comment Heart Break with solid fill">
            <a:extLst>
              <a:ext uri="{FF2B5EF4-FFF2-40B4-BE49-F238E27FC236}">
                <a16:creationId xmlns:a16="http://schemas.microsoft.com/office/drawing/2014/main" id="{9960CFC9-9FCD-4B65-3A10-0F9D32167D5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89857" y="1954148"/>
            <a:ext cx="548640" cy="548640"/>
          </a:xfrm>
          <a:prstGeom prst="rect">
            <a:avLst/>
          </a:prstGeom>
        </p:spPr>
      </p:pic>
      <p:pic>
        <p:nvPicPr>
          <p:cNvPr id="14" name="Graphic 13" descr="Reflection with solid fill">
            <a:extLst>
              <a:ext uri="{FF2B5EF4-FFF2-40B4-BE49-F238E27FC236}">
                <a16:creationId xmlns:a16="http://schemas.microsoft.com/office/drawing/2014/main" id="{CF4175DF-2BB6-7E82-352D-45B508C3ABA1}"/>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1497553" y="3567039"/>
            <a:ext cx="548640" cy="548640"/>
          </a:xfrm>
          <a:prstGeom prst="rect">
            <a:avLst/>
          </a:prstGeom>
        </p:spPr>
      </p:pic>
      <p:pic>
        <p:nvPicPr>
          <p:cNvPr id="16" name="Graphic 15" descr="Polaroid Pictures with solid fill">
            <a:extLst>
              <a:ext uri="{FF2B5EF4-FFF2-40B4-BE49-F238E27FC236}">
                <a16:creationId xmlns:a16="http://schemas.microsoft.com/office/drawing/2014/main" id="{AC77DD82-301D-74C1-1DAE-68D847172837}"/>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1380039" y="2731011"/>
            <a:ext cx="548640" cy="548640"/>
          </a:xfrm>
          <a:prstGeom prst="rect">
            <a:avLst/>
          </a:prstGeom>
        </p:spPr>
      </p:pic>
      <p:pic>
        <p:nvPicPr>
          <p:cNvPr id="20" name="Graphic 19" descr="Transfer with solid fill">
            <a:extLst>
              <a:ext uri="{FF2B5EF4-FFF2-40B4-BE49-F238E27FC236}">
                <a16:creationId xmlns:a16="http://schemas.microsoft.com/office/drawing/2014/main" id="{A7F4A38D-9D69-AE40-9783-5361FE5D79EF}"/>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989857" y="5218691"/>
            <a:ext cx="548640" cy="548640"/>
          </a:xfrm>
          <a:prstGeom prst="rect">
            <a:avLst/>
          </a:prstGeom>
        </p:spPr>
      </p:pic>
    </p:spTree>
    <p:extLst>
      <p:ext uri="{BB962C8B-B14F-4D97-AF65-F5344CB8AC3E}">
        <p14:creationId xmlns:p14="http://schemas.microsoft.com/office/powerpoint/2010/main" val="2240625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y the teenage brain has an evolutionary advantage">
            <a:hlinkClick r:id="" action="ppaction://media"/>
            <a:extLst>
              <a:ext uri="{FF2B5EF4-FFF2-40B4-BE49-F238E27FC236}">
                <a16:creationId xmlns:a16="http://schemas.microsoft.com/office/drawing/2014/main" id="{9DBA8650-F74E-5063-14DB-A90250123320}"/>
              </a:ext>
            </a:extLst>
          </p:cNvPr>
          <p:cNvPicPr>
            <a:picLocks noGrp="1" noRot="1" noChangeAspect="1"/>
          </p:cNvPicPr>
          <p:nvPr>
            <p:ph idx="1"/>
            <a:videoFile r:link="rId1"/>
          </p:nvPr>
        </p:nvPicPr>
        <p:blipFill>
          <a:blip r:embed="rId4"/>
          <a:stretch>
            <a:fillRect/>
          </a:stretch>
        </p:blipFill>
        <p:spPr>
          <a:xfrm>
            <a:off x="2214563" y="1646238"/>
            <a:ext cx="7769225" cy="4389437"/>
          </a:xfrm>
          <a:prstGeom prst="rect">
            <a:avLst/>
          </a:prstGeom>
        </p:spPr>
      </p:pic>
      <p:sp>
        <p:nvSpPr>
          <p:cNvPr id="3" name="Title 2">
            <a:extLst>
              <a:ext uri="{FF2B5EF4-FFF2-40B4-BE49-F238E27FC236}">
                <a16:creationId xmlns:a16="http://schemas.microsoft.com/office/drawing/2014/main" id="{B0252281-0DCD-26AE-CF73-8EF3C8237AC8}"/>
              </a:ext>
            </a:extLst>
          </p:cNvPr>
          <p:cNvSpPr>
            <a:spLocks noGrp="1"/>
          </p:cNvSpPr>
          <p:nvPr>
            <p:ph type="title"/>
          </p:nvPr>
        </p:nvSpPr>
        <p:spPr/>
        <p:txBody>
          <a:bodyPr>
            <a:normAutofit fontScale="90000"/>
          </a:bodyPr>
          <a:lstStyle/>
          <a:p>
            <a:r>
              <a:rPr lang="en-US" dirty="0"/>
              <a:t>Why the teenage brain has an evolutionary advantage</a:t>
            </a:r>
          </a:p>
        </p:txBody>
      </p:sp>
    </p:spTree>
    <p:extLst>
      <p:ext uri="{BB962C8B-B14F-4D97-AF65-F5344CB8AC3E}">
        <p14:creationId xmlns:p14="http://schemas.microsoft.com/office/powerpoint/2010/main" val="401027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F3D32D-2511-C644-4AB9-E192CAD9BFBA}"/>
              </a:ext>
            </a:extLst>
          </p:cNvPr>
          <p:cNvSpPr>
            <a:spLocks noGrp="1"/>
          </p:cNvSpPr>
          <p:nvPr>
            <p:ph type="title"/>
          </p:nvPr>
        </p:nvSpPr>
        <p:spPr/>
        <p:txBody>
          <a:bodyPr/>
          <a:lstStyle/>
          <a:p>
            <a:r>
              <a:rPr lang="en-US" dirty="0"/>
              <a:t>Teens and Risk Taking</a:t>
            </a:r>
          </a:p>
        </p:txBody>
      </p:sp>
      <p:sp>
        <p:nvSpPr>
          <p:cNvPr id="4" name="Content Placeholder 3">
            <a:extLst>
              <a:ext uri="{FF2B5EF4-FFF2-40B4-BE49-F238E27FC236}">
                <a16:creationId xmlns:a16="http://schemas.microsoft.com/office/drawing/2014/main" id="{7B7AC798-6EC0-36E0-AD0F-74A1EBAB1C6B}"/>
              </a:ext>
            </a:extLst>
          </p:cNvPr>
          <p:cNvSpPr>
            <a:spLocks noGrp="1"/>
          </p:cNvSpPr>
          <p:nvPr>
            <p:ph sz="half" idx="1"/>
          </p:nvPr>
        </p:nvSpPr>
        <p:spPr/>
        <p:txBody>
          <a:bodyPr/>
          <a:lstStyle/>
          <a:p>
            <a:pPr marL="0" indent="0">
              <a:buNone/>
            </a:pPr>
            <a:r>
              <a:rPr lang="en-US" b="1" dirty="0"/>
              <a:t>Risk taking is a normal and necessary part of adolescent development.</a:t>
            </a:r>
          </a:p>
          <a:p>
            <a:r>
              <a:rPr lang="en-US" dirty="0"/>
              <a:t>Although teens are more suspectable to unhealthy risk-taking behaviors, “risk” is not confined to illegal or unsafe behaviors.</a:t>
            </a:r>
          </a:p>
          <a:p>
            <a:r>
              <a:rPr lang="en-US" dirty="0"/>
              <a:t>Adults need to trust teens to make their own decisions so that they can develop confidence and life skills.</a:t>
            </a:r>
          </a:p>
        </p:txBody>
      </p:sp>
      <p:sp>
        <p:nvSpPr>
          <p:cNvPr id="5" name="Content Placeholder 4">
            <a:extLst>
              <a:ext uri="{FF2B5EF4-FFF2-40B4-BE49-F238E27FC236}">
                <a16:creationId xmlns:a16="http://schemas.microsoft.com/office/drawing/2014/main" id="{D6BBD4D8-50E8-42A3-759F-5E26522E8995}"/>
              </a:ext>
            </a:extLst>
          </p:cNvPr>
          <p:cNvSpPr>
            <a:spLocks noGrp="1"/>
          </p:cNvSpPr>
          <p:nvPr>
            <p:ph sz="half" idx="2"/>
          </p:nvPr>
        </p:nvSpPr>
        <p:spPr/>
        <p:txBody>
          <a:bodyPr/>
          <a:lstStyle/>
          <a:p>
            <a:pPr marL="0" indent="0">
              <a:buNone/>
            </a:pPr>
            <a:r>
              <a:rPr lang="en-US" b="1" dirty="0"/>
              <a:t>Encourage healthy risk taking by:</a:t>
            </a:r>
          </a:p>
          <a:p>
            <a:r>
              <a:rPr lang="en-US" dirty="0"/>
              <a:t>Listening and answering questions without judgement or shame</a:t>
            </a:r>
          </a:p>
          <a:p>
            <a:r>
              <a:rPr lang="en-US" dirty="0"/>
              <a:t>Providing support as they try on new values and identities</a:t>
            </a:r>
          </a:p>
          <a:p>
            <a:r>
              <a:rPr lang="en-US" dirty="0"/>
              <a:t>Helping them learn from mistakes</a:t>
            </a:r>
          </a:p>
          <a:p>
            <a:r>
              <a:rPr lang="en-US" dirty="0"/>
              <a:t>Celebrating successes together</a:t>
            </a:r>
          </a:p>
        </p:txBody>
      </p:sp>
    </p:spTree>
    <p:extLst>
      <p:ext uri="{BB962C8B-B14F-4D97-AF65-F5344CB8AC3E}">
        <p14:creationId xmlns:p14="http://schemas.microsoft.com/office/powerpoint/2010/main" val="2740438880"/>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F8E36A-5490-481D-A3D2-DC003DD6C3D0}">
  <ds:schemaRefs>
    <ds:schemaRef ds:uri="http://schemas.microsoft.com/office/2006/documentManagement/types"/>
    <ds:schemaRef ds:uri="http://schemas.microsoft.com/office/infopath/2007/PartnerControls"/>
    <ds:schemaRef ds:uri="http://www.w3.org/XML/1998/namespace"/>
    <ds:schemaRef ds:uri="http://schemas.microsoft.com/office/2006/metadata/properties"/>
    <ds:schemaRef ds:uri="http://purl.org/dc/terms/"/>
    <ds:schemaRef ds:uri="http://purl.org/dc/dcmitype/"/>
    <ds:schemaRef ds:uri="http://purl.org/dc/elements/1.1/"/>
    <ds:schemaRef ds:uri="http://schemas.openxmlformats.org/package/2006/metadata/core-properties"/>
    <ds:schemaRef ds:uri="48e769e3-d160-4238-8758-582613b64169"/>
    <ds:schemaRef ds:uri="b5fce80b-0e0a-4fa4-a000-b17fcd0d1776"/>
  </ds:schemaRefs>
</ds:datastoreItem>
</file>

<file path=customXml/itemProps2.xml><?xml version="1.0" encoding="utf-8"?>
<ds:datastoreItem xmlns:ds="http://schemas.openxmlformats.org/officeDocument/2006/customXml" ds:itemID="{81249D43-C6D2-4961-B9D8-A74A4834A4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887365-C788-450F-A071-0561AED9A6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6126</TotalTime>
  <Words>1433</Words>
  <Application>Microsoft Office PowerPoint</Application>
  <PresentationFormat>Widescreen</PresentationFormat>
  <Paragraphs>121</Paragraphs>
  <Slides>17</Slides>
  <Notes>8</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Helvetica</vt:lpstr>
      <vt:lpstr>inherit</vt:lpstr>
      <vt:lpstr>Noto Sans</vt:lpstr>
      <vt:lpstr>System Font Regular</vt:lpstr>
      <vt:lpstr>Wingdings</vt:lpstr>
      <vt:lpstr>Office Theme</vt:lpstr>
      <vt:lpstr>2.2: Understanding Youth Part 1</vt:lpstr>
      <vt:lpstr>PowerPoint Presentation</vt:lpstr>
      <vt:lpstr>When does adolescence start and end?</vt:lpstr>
      <vt:lpstr>Defining Youth</vt:lpstr>
      <vt:lpstr>What is going on in adolescence?</vt:lpstr>
      <vt:lpstr>Ten Tasks of Adolescent Development</vt:lpstr>
      <vt:lpstr>Ten Tasks of Adolescent Development</vt:lpstr>
      <vt:lpstr>Why the teenage brain has an evolutionary advantage</vt:lpstr>
      <vt:lpstr>Teens and Risk Taking</vt:lpstr>
      <vt:lpstr>Identity Formation</vt:lpstr>
      <vt:lpstr>What is identity?</vt:lpstr>
      <vt:lpstr>Sense of Self</vt:lpstr>
      <vt:lpstr>Multiple Social Identities</vt:lpstr>
      <vt:lpstr>High School Social Identities</vt:lpstr>
      <vt:lpstr>Reflection Questions</vt:lpstr>
      <vt:lpstr>Does social media negatively impact teen mental health?</vt:lpstr>
      <vt:lpstr>Impacts of a digital world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23</cp:revision>
  <dcterms:created xsi:type="dcterms:W3CDTF">2023-03-21T16:04:53Z</dcterms:created>
  <dcterms:modified xsi:type="dcterms:W3CDTF">2026-05-18T18:44:37Z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ies>
</file>